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75" r:id="rId6"/>
    <p:sldId id="260" r:id="rId7"/>
    <p:sldId id="298" r:id="rId8"/>
    <p:sldId id="295" r:id="rId9"/>
    <p:sldId id="261" r:id="rId10"/>
    <p:sldId id="262" r:id="rId11"/>
    <p:sldId id="296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94" r:id="rId21"/>
    <p:sldId id="271" r:id="rId22"/>
    <p:sldId id="272" r:id="rId23"/>
    <p:sldId id="273" r:id="rId24"/>
    <p:sldId id="274" r:id="rId25"/>
    <p:sldId id="289" r:id="rId26"/>
    <p:sldId id="292" r:id="rId27"/>
    <p:sldId id="293" r:id="rId28"/>
    <p:sldId id="277" r:id="rId29"/>
    <p:sldId id="278" r:id="rId30"/>
    <p:sldId id="281" r:id="rId31"/>
    <p:sldId id="280" r:id="rId32"/>
    <p:sldId id="279" r:id="rId33"/>
    <p:sldId id="282" r:id="rId34"/>
    <p:sldId id="284" r:id="rId35"/>
    <p:sldId id="285" r:id="rId36"/>
    <p:sldId id="286" r:id="rId37"/>
    <p:sldId id="301" r:id="rId38"/>
    <p:sldId id="287" r:id="rId39"/>
    <p:sldId id="297" r:id="rId40"/>
    <p:sldId id="299" r:id="rId41"/>
    <p:sldId id="300" r:id="rId42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69"/>
    <p:restoredTop sz="81694"/>
  </p:normalViewPr>
  <p:slideViewPr>
    <p:cSldViewPr snapToGrid="0" snapToObjects="1">
      <p:cViewPr>
        <p:scale>
          <a:sx n="75" d="100"/>
          <a:sy n="75" d="100"/>
        </p:scale>
        <p:origin x="2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32079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50652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2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27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05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0" lvl="0" indent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endParaRPr lang="en-US" sz="900" dirty="0">
              <a:solidFill>
                <a:schemeClr val="dk1"/>
              </a:solidFill>
            </a:endParaRPr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26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11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6" name="Shape 27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07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0028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39700" lvl="0" indent="0" rtl="0">
              <a:spcBef>
                <a:spcPts val="1500"/>
              </a:spcBef>
              <a:buClr>
                <a:schemeClr val="dk2"/>
              </a:buClr>
              <a:buSzPct val="78571"/>
              <a:buFont typeface="Arial"/>
              <a:buNone/>
            </a:pPr>
            <a:endParaRPr lang="en-US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6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-US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65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30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313" name="Shape 31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07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22" name="Shape 32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86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2465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8974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60390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45" name="Shape 34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231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-US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Shape 35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934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0629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54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079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370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393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-US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3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/>
          </a:p>
        </p:txBody>
      </p:sp>
      <p:sp>
        <p:nvSpPr>
          <p:cNvPr id="329" name="Shape 3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63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-US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50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97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4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8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2124399" y="1371600"/>
            <a:ext cx="7019700" cy="29717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8"/>
          <p:cNvSpPr/>
          <p:nvPr/>
        </p:nvSpPr>
        <p:spPr>
          <a:xfrm>
            <a:off x="2124399" y="4462271"/>
            <a:ext cx="7019700" cy="1033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2381399" y="1943841"/>
            <a:ext cx="6375000" cy="238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2381399" y="4538658"/>
            <a:ext cx="6375000" cy="86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None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ymbol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ymbol"/>
              <a:buNone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None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960119" y="6356350"/>
            <a:ext cx="14790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2439080" y="6356350"/>
            <a:ext cx="42657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704920" y="6356350"/>
            <a:ext cx="14765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F92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960119" y="466343"/>
            <a:ext cx="7221600" cy="13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5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 rot="5400000">
            <a:off x="2577743" y="572998"/>
            <a:ext cx="3986099" cy="722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88900" algn="l" rtl="0">
              <a:lnSpc>
                <a:spcPct val="100000"/>
              </a:lnSpc>
              <a:spcBef>
                <a:spcPts val="1500"/>
              </a:spcBef>
              <a:buClr>
                <a:schemeClr val="dk1"/>
              </a:buClr>
              <a:buFont typeface="Noto Symbol"/>
              <a:buChar char="▪"/>
              <a:def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10160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ymbol"/>
              <a:buChar char="▪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1430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ymbol"/>
              <a:buChar char="▪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960119" y="6356350"/>
            <a:ext cx="14790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2439080" y="6356350"/>
            <a:ext cx="42657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6704920" y="6356350"/>
            <a:ext cx="14765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F92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 rot="5400000">
            <a:off x="1061164" y="-315351"/>
            <a:ext cx="5714699" cy="72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88900" algn="l" rtl="0">
              <a:lnSpc>
                <a:spcPct val="100000"/>
              </a:lnSpc>
              <a:spcBef>
                <a:spcPts val="1500"/>
              </a:spcBef>
              <a:buClr>
                <a:schemeClr val="dk1"/>
              </a:buClr>
              <a:buFont typeface="Noto Symbol"/>
              <a:buChar char="▪"/>
              <a:def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10160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ymbol"/>
              <a:buChar char="▪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1430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ymbol"/>
              <a:buChar char="▪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dt" idx="10"/>
          </p:nvPr>
        </p:nvSpPr>
        <p:spPr>
          <a:xfrm>
            <a:off x="283649" y="6356350"/>
            <a:ext cx="14790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ftr" idx="11"/>
          </p:nvPr>
        </p:nvSpPr>
        <p:spPr>
          <a:xfrm>
            <a:off x="1786780" y="6356350"/>
            <a:ext cx="42657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Shape 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4785326" y="2914916"/>
            <a:ext cx="6857399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/>
          <p:nvPr/>
        </p:nvSpPr>
        <p:spPr>
          <a:xfrm rot="5400000">
            <a:off x="5343530" y="3385017"/>
            <a:ext cx="6858000" cy="89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 rot="5400000">
            <a:off x="5356525" y="2805548"/>
            <a:ext cx="5714699" cy="102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5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076791" y="6356350"/>
            <a:ext cx="14765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F92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960119" y="466343"/>
            <a:ext cx="7221600" cy="13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5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960119" y="2190749"/>
            <a:ext cx="7221600" cy="39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88900" algn="l" rtl="0">
              <a:lnSpc>
                <a:spcPct val="100000"/>
              </a:lnSpc>
              <a:spcBef>
                <a:spcPts val="1500"/>
              </a:spcBef>
              <a:buClr>
                <a:schemeClr val="dk1"/>
              </a:buClr>
              <a:buFont typeface="Noto Symbol"/>
              <a:buChar char="▪"/>
              <a:def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10160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ymbol"/>
              <a:buChar char="▪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1430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ymbol"/>
              <a:buChar char="▪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dt" idx="10"/>
          </p:nvPr>
        </p:nvSpPr>
        <p:spPr>
          <a:xfrm>
            <a:off x="960119" y="6356350"/>
            <a:ext cx="14790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ftr" idx="11"/>
          </p:nvPr>
        </p:nvSpPr>
        <p:spPr>
          <a:xfrm>
            <a:off x="2439080" y="6356350"/>
            <a:ext cx="42657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704920" y="6356350"/>
            <a:ext cx="14765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F92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60119" y="466343"/>
            <a:ext cx="7221600" cy="13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5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960119" y="2194559"/>
            <a:ext cx="3367200" cy="39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88900" algn="l" rtl="0">
              <a:lnSpc>
                <a:spcPct val="100000"/>
              </a:lnSpc>
              <a:spcBef>
                <a:spcPts val="1500"/>
              </a:spcBef>
              <a:buClr>
                <a:schemeClr val="dk1"/>
              </a:buClr>
              <a:buFont typeface="Noto Symbol"/>
              <a:buChar char="▪"/>
              <a:def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10160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ymbol"/>
              <a:buChar char="▪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1430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ymbol"/>
              <a:buChar char="▪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11526" y="2194559"/>
            <a:ext cx="3370199" cy="39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88900" algn="l" rtl="0">
              <a:lnSpc>
                <a:spcPct val="100000"/>
              </a:lnSpc>
              <a:spcBef>
                <a:spcPts val="1500"/>
              </a:spcBef>
              <a:buClr>
                <a:schemeClr val="dk1"/>
              </a:buClr>
              <a:buFont typeface="Noto Symbol"/>
              <a:buChar char="▪"/>
              <a:def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10160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ymbol"/>
              <a:buChar char="▪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1430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ymbol"/>
              <a:buChar char="▪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960119" y="6356350"/>
            <a:ext cx="14790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2439080" y="6356350"/>
            <a:ext cx="42657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6704920" y="6356350"/>
            <a:ext cx="14765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F92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2626614" y="-20636"/>
            <a:ext cx="5486399" cy="434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2626614" y="4462271"/>
            <a:ext cx="5486399" cy="171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878511" y="658345"/>
            <a:ext cx="4948199" cy="366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lnSpc>
                <a:spcPct val="90000"/>
              </a:lnSpc>
              <a:spcBef>
                <a:spcPts val="0"/>
              </a:spcBef>
              <a:defRPr sz="5000" b="1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2878510" y="4589462"/>
            <a:ext cx="4948199" cy="15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>
                <a:solidFill>
                  <a:schemeClr val="dk1"/>
                </a:solidFill>
              </a:defRPr>
            </a:lvl1pPr>
            <a:lvl2pPr marL="457200" indent="0" rtl="0">
              <a:spcBef>
                <a:spcPts val="0"/>
              </a:spcBef>
              <a:buClr>
                <a:srgbClr val="8F9291"/>
              </a:buClr>
              <a:buFont typeface="Calibri"/>
              <a:buNone/>
              <a:defRPr sz="2000">
                <a:solidFill>
                  <a:srgbClr val="8F9291"/>
                </a:solidFill>
              </a:defRPr>
            </a:lvl2pPr>
            <a:lvl3pPr marL="914400" indent="0" rtl="0">
              <a:spcBef>
                <a:spcPts val="0"/>
              </a:spcBef>
              <a:buClr>
                <a:srgbClr val="8F9291"/>
              </a:buClr>
              <a:buFont typeface="Calibri"/>
              <a:buNone/>
              <a:defRPr sz="1800">
                <a:solidFill>
                  <a:srgbClr val="8F9291"/>
                </a:solidFill>
              </a:defRPr>
            </a:lvl3pPr>
            <a:lvl4pPr marL="1371600" indent="0" rtl="0">
              <a:spcBef>
                <a:spcPts val="0"/>
              </a:spcBef>
              <a:buClr>
                <a:srgbClr val="8F9291"/>
              </a:buClr>
              <a:buFont typeface="Calibri"/>
              <a:buNone/>
              <a:defRPr sz="1600">
                <a:solidFill>
                  <a:srgbClr val="8F9291"/>
                </a:solidFill>
              </a:defRPr>
            </a:lvl4pPr>
            <a:lvl5pPr marL="1828800" indent="0" rtl="0">
              <a:spcBef>
                <a:spcPts val="0"/>
              </a:spcBef>
              <a:buClr>
                <a:srgbClr val="8F9291"/>
              </a:buClr>
              <a:buFont typeface="Calibri"/>
              <a:buNone/>
              <a:defRPr sz="1600">
                <a:solidFill>
                  <a:srgbClr val="8F9291"/>
                </a:solidFill>
              </a:defRPr>
            </a:lvl5pPr>
            <a:lvl6pPr marL="2286000" indent="0" rtl="0">
              <a:spcBef>
                <a:spcPts val="0"/>
              </a:spcBef>
              <a:buClr>
                <a:srgbClr val="8F9291"/>
              </a:buClr>
              <a:buFont typeface="Calibri"/>
              <a:buNone/>
              <a:defRPr sz="1600">
                <a:solidFill>
                  <a:srgbClr val="8F9291"/>
                </a:solidFill>
              </a:defRPr>
            </a:lvl6pPr>
            <a:lvl7pPr marL="2743200" indent="0" rtl="0">
              <a:spcBef>
                <a:spcPts val="0"/>
              </a:spcBef>
              <a:buClr>
                <a:srgbClr val="8F9291"/>
              </a:buClr>
              <a:buFont typeface="Calibri"/>
              <a:buNone/>
              <a:defRPr sz="1600">
                <a:solidFill>
                  <a:srgbClr val="8F9291"/>
                </a:solidFill>
              </a:defRPr>
            </a:lvl7pPr>
            <a:lvl8pPr marL="3200400" indent="0" rtl="0">
              <a:spcBef>
                <a:spcPts val="0"/>
              </a:spcBef>
              <a:buClr>
                <a:srgbClr val="8F9291"/>
              </a:buClr>
              <a:buFont typeface="Calibri"/>
              <a:buNone/>
              <a:defRPr sz="1600">
                <a:solidFill>
                  <a:srgbClr val="8F9291"/>
                </a:solidFill>
              </a:defRPr>
            </a:lvl8pPr>
            <a:lvl9pPr marL="3657600" indent="0" rtl="0">
              <a:spcBef>
                <a:spcPts val="0"/>
              </a:spcBef>
              <a:buClr>
                <a:srgbClr val="8F9291"/>
              </a:buClr>
              <a:buFont typeface="Calibri"/>
              <a:buNone/>
              <a:defRPr sz="1600">
                <a:solidFill>
                  <a:srgbClr val="8F929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960119" y="6356350"/>
            <a:ext cx="14790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2439080" y="6356350"/>
            <a:ext cx="42657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704920" y="6356350"/>
            <a:ext cx="14765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F92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960119" y="466343"/>
            <a:ext cx="7221600" cy="13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5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960119" y="1828456"/>
            <a:ext cx="3367200" cy="830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960119" y="2743193"/>
            <a:ext cx="3367200" cy="343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88900" algn="l" rtl="0">
              <a:lnSpc>
                <a:spcPct val="100000"/>
              </a:lnSpc>
              <a:spcBef>
                <a:spcPts val="1500"/>
              </a:spcBef>
              <a:buClr>
                <a:schemeClr val="dk1"/>
              </a:buClr>
              <a:buFont typeface="Noto Symbol"/>
              <a:buChar char="▪"/>
              <a:def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10160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ymbol"/>
              <a:buChar char="▪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1430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ymbol"/>
              <a:buChar char="▪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4814316" y="1828456"/>
            <a:ext cx="3367200" cy="830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4"/>
          </p:nvPr>
        </p:nvSpPr>
        <p:spPr>
          <a:xfrm>
            <a:off x="4814316" y="2743193"/>
            <a:ext cx="3367200" cy="343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88900" algn="l" rtl="0">
              <a:lnSpc>
                <a:spcPct val="100000"/>
              </a:lnSpc>
              <a:spcBef>
                <a:spcPts val="1500"/>
              </a:spcBef>
              <a:buClr>
                <a:schemeClr val="dk1"/>
              </a:buClr>
              <a:buFont typeface="Noto Symbol"/>
              <a:buChar char="▪"/>
              <a:def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indent="-10160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ymbol"/>
              <a:buChar char="▪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1430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ymbol"/>
              <a:buChar char="▪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960119" y="6356350"/>
            <a:ext cx="14790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2439080" y="6356350"/>
            <a:ext cx="42657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704920" y="6356350"/>
            <a:ext cx="14765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F92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960119" y="466343"/>
            <a:ext cx="7221600" cy="13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5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960119" y="6356350"/>
            <a:ext cx="14790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2439080" y="6356350"/>
            <a:ext cx="42657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6704920" y="6356350"/>
            <a:ext cx="14765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F92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960119" y="6356350"/>
            <a:ext cx="14790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ftr" idx="11"/>
          </p:nvPr>
        </p:nvSpPr>
        <p:spPr>
          <a:xfrm>
            <a:off x="2439080" y="6356350"/>
            <a:ext cx="42657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6704920" y="6356350"/>
            <a:ext cx="14765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F92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960119" y="466343"/>
            <a:ext cx="7221600" cy="13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 sz="30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139171" y="2465293"/>
            <a:ext cx="4042499" cy="43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2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600"/>
            </a:lvl4pPr>
            <a:lvl5pPr rtl="0">
              <a:spcBef>
                <a:spcPts val="0"/>
              </a:spcBef>
              <a:defRPr sz="1600"/>
            </a:lvl5pPr>
            <a:lvl6pPr rtl="0">
              <a:spcBef>
                <a:spcPts val="0"/>
              </a:spcBef>
              <a:defRPr sz="1600"/>
            </a:lvl6pPr>
            <a:lvl7pPr rtl="0">
              <a:spcBef>
                <a:spcPts val="0"/>
              </a:spcBef>
              <a:defRPr sz="1600"/>
            </a:lvl7pPr>
            <a:lvl8pPr rtl="0">
              <a:spcBef>
                <a:spcPts val="0"/>
              </a:spcBef>
              <a:defRPr sz="1600"/>
            </a:lvl8pPr>
            <a:lvl9pPr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968863" y="2465293"/>
            <a:ext cx="2876100" cy="371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1500"/>
              </a:spcBef>
              <a:buFont typeface="Calibri"/>
              <a:buNone/>
              <a:defRPr sz="2200"/>
            </a:lvl1pPr>
            <a:lvl2pPr marL="457200" indent="0" rtl="0">
              <a:spcBef>
                <a:spcPts val="0"/>
              </a:spcBef>
              <a:buFont typeface="Calibri"/>
              <a:buNone/>
              <a:defRPr sz="1400"/>
            </a:lvl2pPr>
            <a:lvl3pPr marL="914400" indent="0" rtl="0">
              <a:spcBef>
                <a:spcPts val="0"/>
              </a:spcBef>
              <a:buFont typeface="Calibri"/>
              <a:buNone/>
              <a:defRPr sz="1200"/>
            </a:lvl3pPr>
            <a:lvl4pPr marL="1371600" indent="0" rtl="0">
              <a:spcBef>
                <a:spcPts val="0"/>
              </a:spcBef>
              <a:buFont typeface="Calibri"/>
              <a:buNone/>
              <a:defRPr sz="1000"/>
            </a:lvl4pPr>
            <a:lvl5pPr marL="1828800" indent="0" rtl="0">
              <a:spcBef>
                <a:spcPts val="0"/>
              </a:spcBef>
              <a:buFont typeface="Calibri"/>
              <a:buNone/>
              <a:defRPr sz="1000"/>
            </a:lvl5pPr>
            <a:lvl6pPr marL="2286000" indent="0" rtl="0">
              <a:spcBef>
                <a:spcPts val="0"/>
              </a:spcBef>
              <a:buFont typeface="Calibri"/>
              <a:buNone/>
              <a:defRPr sz="1000"/>
            </a:lvl6pPr>
            <a:lvl7pPr marL="2743200" indent="0" rtl="0">
              <a:spcBef>
                <a:spcPts val="0"/>
              </a:spcBef>
              <a:buFont typeface="Calibri"/>
              <a:buNone/>
              <a:defRPr sz="1000"/>
            </a:lvl7pPr>
            <a:lvl8pPr marL="3200400" indent="0" rtl="0">
              <a:spcBef>
                <a:spcPts val="0"/>
              </a:spcBef>
              <a:buFont typeface="Calibri"/>
              <a:buNone/>
              <a:defRPr sz="1000"/>
            </a:lvl8pPr>
            <a:lvl9pPr marL="3657600" indent="0" rtl="0">
              <a:spcBef>
                <a:spcPts val="0"/>
              </a:spcBef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dt" idx="10"/>
          </p:nvPr>
        </p:nvSpPr>
        <p:spPr>
          <a:xfrm>
            <a:off x="960119" y="6356350"/>
            <a:ext cx="14790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2439080" y="6356350"/>
            <a:ext cx="42657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6704920" y="6356350"/>
            <a:ext cx="14765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F92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960119" y="466343"/>
            <a:ext cx="7221600" cy="13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 sz="30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pic" idx="2"/>
          </p:nvPr>
        </p:nvSpPr>
        <p:spPr>
          <a:xfrm>
            <a:off x="4139171" y="1828456"/>
            <a:ext cx="4042499" cy="5029499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968864" y="2465292"/>
            <a:ext cx="2876100" cy="371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 sz="2200"/>
            </a:lvl1pPr>
            <a:lvl2pPr marL="457200" indent="0" rtl="0">
              <a:spcBef>
                <a:spcPts val="0"/>
              </a:spcBef>
              <a:buFont typeface="Calibri"/>
              <a:buNone/>
              <a:defRPr sz="1400"/>
            </a:lvl2pPr>
            <a:lvl3pPr marL="914400" indent="0" rtl="0">
              <a:spcBef>
                <a:spcPts val="0"/>
              </a:spcBef>
              <a:buFont typeface="Calibri"/>
              <a:buNone/>
              <a:defRPr sz="1200"/>
            </a:lvl3pPr>
            <a:lvl4pPr marL="1371600" indent="0" rtl="0">
              <a:spcBef>
                <a:spcPts val="0"/>
              </a:spcBef>
              <a:buFont typeface="Calibri"/>
              <a:buNone/>
              <a:defRPr sz="1000"/>
            </a:lvl4pPr>
            <a:lvl5pPr marL="1828800" indent="0" rtl="0">
              <a:spcBef>
                <a:spcPts val="0"/>
              </a:spcBef>
              <a:buFont typeface="Calibri"/>
              <a:buNone/>
              <a:defRPr sz="1000"/>
            </a:lvl5pPr>
            <a:lvl6pPr marL="2286000" indent="0" rtl="0">
              <a:spcBef>
                <a:spcPts val="0"/>
              </a:spcBef>
              <a:buFont typeface="Calibri"/>
              <a:buNone/>
              <a:defRPr sz="1000"/>
            </a:lvl6pPr>
            <a:lvl7pPr marL="2743200" indent="0" rtl="0">
              <a:spcBef>
                <a:spcPts val="0"/>
              </a:spcBef>
              <a:buFont typeface="Calibri"/>
              <a:buNone/>
              <a:defRPr sz="1000"/>
            </a:lvl7pPr>
            <a:lvl8pPr marL="3200400" indent="0" rtl="0">
              <a:spcBef>
                <a:spcPts val="0"/>
              </a:spcBef>
              <a:buFont typeface="Calibri"/>
              <a:buNone/>
              <a:defRPr sz="1000"/>
            </a:lvl8pPr>
            <a:lvl9pPr marL="3657600" indent="0" rtl="0">
              <a:spcBef>
                <a:spcPts val="0"/>
              </a:spcBef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960119" y="6356350"/>
            <a:ext cx="14790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2439080" y="6356350"/>
            <a:ext cx="42657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6704920" y="6356350"/>
            <a:ext cx="14765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F92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347471"/>
            <a:ext cx="9141599" cy="118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Shape 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457200"/>
            <a:ext cx="9141599" cy="13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960119" y="466343"/>
            <a:ext cx="7221600" cy="13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95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sz="3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960119" y="2190749"/>
            <a:ext cx="7221600" cy="39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indent="-88900" algn="l" rtl="0">
              <a:lnSpc>
                <a:spcPct val="100000"/>
              </a:lnSpc>
              <a:spcBef>
                <a:spcPts val="1500"/>
              </a:spcBef>
              <a:buClr>
                <a:schemeClr val="dk1"/>
              </a:buClr>
              <a:buFont typeface="Noto Symbol"/>
              <a:buChar char="▪"/>
              <a:defRPr sz="2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indent="-10160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ymbol"/>
              <a:buChar char="▪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11430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ymbol"/>
              <a:buChar char="▪"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27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ymbol"/>
              <a:buChar char="▪"/>
              <a:defRPr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960119" y="6356350"/>
            <a:ext cx="14790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2439080" y="6356350"/>
            <a:ext cx="42657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704920" y="6356350"/>
            <a:ext cx="14765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F929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F92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5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Relationship Id="rId3" Type="http://schemas.openxmlformats.org/officeDocument/2006/relationships/image" Target="../media/image55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4" Type="http://schemas.openxmlformats.org/officeDocument/2006/relationships/image" Target="../media/image58.tiff"/><Relationship Id="rId5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tiff"/><Relationship Id="rId3" Type="http://schemas.openxmlformats.org/officeDocument/2006/relationships/image" Target="../media/image61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hyperlink" Target="http://konect.uni-koblenz.de/networks/ele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3113639" y="1236851"/>
            <a:ext cx="2479499" cy="365699"/>
          </a:xfrm>
          <a:prstGeom prst="rect">
            <a:avLst/>
          </a:prstGeom>
          <a:solidFill>
            <a:srgbClr val="00C22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 YEAR PROJECT</a:t>
            </a:r>
          </a:p>
        </p:txBody>
      </p:sp>
      <p:cxnSp>
        <p:nvCxnSpPr>
          <p:cNvPr id="93" name="Shape 93"/>
          <p:cNvCxnSpPr/>
          <p:nvPr/>
        </p:nvCxnSpPr>
        <p:spPr>
          <a:xfrm rot="10800000" flipH="1">
            <a:off x="3213578" y="2940680"/>
            <a:ext cx="3129837" cy="1403093"/>
          </a:xfrm>
          <a:prstGeom prst="straightConnector1">
            <a:avLst/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4" name="Shape 94"/>
          <p:cNvGrpSpPr/>
          <p:nvPr/>
        </p:nvGrpSpPr>
        <p:grpSpPr>
          <a:xfrm>
            <a:off x="4905218" y="379803"/>
            <a:ext cx="4605737" cy="4605738"/>
            <a:chOff x="1142999" y="630067"/>
            <a:chExt cx="6665145" cy="6665145"/>
          </a:xfrm>
        </p:grpSpPr>
        <p:sp>
          <p:nvSpPr>
            <p:cNvPr id="95" name="Shape 95"/>
            <p:cNvSpPr/>
            <p:nvPr/>
          </p:nvSpPr>
          <p:spPr>
            <a:xfrm>
              <a:off x="2094323" y="1581391"/>
              <a:ext cx="4762498" cy="4762498"/>
            </a:xfrm>
            <a:prstGeom prst="ellipse">
              <a:avLst/>
            </a:prstGeom>
            <a:gradFill>
              <a:gsLst>
                <a:gs pos="0">
                  <a:srgbClr val="3F3F3F"/>
                </a:gs>
                <a:gs pos="35000">
                  <a:srgbClr val="3F3F3F"/>
                </a:gs>
                <a:gs pos="50000">
                  <a:srgbClr val="BFBFBF"/>
                </a:gs>
                <a:gs pos="65000">
                  <a:srgbClr val="3F3F3F"/>
                </a:gs>
                <a:gs pos="100000">
                  <a:srgbClr val="3F3F3F"/>
                </a:gs>
              </a:gsLst>
              <a:lin ang="8100000" scaled="0"/>
            </a:gradFill>
            <a:ln w="28575" cap="flat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 rot="2700000">
              <a:off x="2143851" y="1581390"/>
              <a:ext cx="4663439" cy="4762498"/>
            </a:xfrm>
            <a:prstGeom prst="ellipse">
              <a:avLst/>
            </a:prstGeom>
            <a:gradFill>
              <a:gsLst>
                <a:gs pos="0">
                  <a:srgbClr val="595959"/>
                </a:gs>
                <a:gs pos="100000">
                  <a:srgbClr val="262626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26262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7914916" y="2560928"/>
            <a:ext cx="857389" cy="857387"/>
            <a:chOff x="3679417" y="1909838"/>
            <a:chExt cx="1600199" cy="1600199"/>
          </a:xfrm>
        </p:grpSpPr>
        <p:sp>
          <p:nvSpPr>
            <p:cNvPr id="98" name="Shape 98"/>
            <p:cNvSpPr/>
            <p:nvPr/>
          </p:nvSpPr>
          <p:spPr>
            <a:xfrm>
              <a:off x="3679417" y="1909838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79DCFF"/>
                </a:gs>
                <a:gs pos="58000">
                  <a:srgbClr val="0068A8"/>
                </a:gs>
                <a:gs pos="100000">
                  <a:srgbClr val="002060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00184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1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99"/>
            <p:cNvSpPr txBox="1"/>
            <p:nvPr/>
          </p:nvSpPr>
          <p:spPr>
            <a:xfrm>
              <a:off x="3811028" y="2233735"/>
              <a:ext cx="1336984" cy="95240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0" name="Shape 100"/>
          <p:cNvGrpSpPr/>
          <p:nvPr/>
        </p:nvGrpSpPr>
        <p:grpSpPr>
          <a:xfrm>
            <a:off x="7323009" y="3219593"/>
            <a:ext cx="857389" cy="857387"/>
            <a:chOff x="3679417" y="1909838"/>
            <a:chExt cx="1600199" cy="1600199"/>
          </a:xfrm>
        </p:grpSpPr>
        <p:sp>
          <p:nvSpPr>
            <p:cNvPr id="101" name="Shape 101"/>
            <p:cNvSpPr/>
            <p:nvPr/>
          </p:nvSpPr>
          <p:spPr>
            <a:xfrm>
              <a:off x="3679417" y="1909838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79DCFF"/>
                </a:gs>
                <a:gs pos="58000">
                  <a:srgbClr val="0068A8"/>
                </a:gs>
                <a:gs pos="100000">
                  <a:srgbClr val="002060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00184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1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102"/>
            <p:cNvSpPr txBox="1"/>
            <p:nvPr/>
          </p:nvSpPr>
          <p:spPr>
            <a:xfrm>
              <a:off x="3811026" y="2233733"/>
              <a:ext cx="1336984" cy="95240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3" name="Shape 103"/>
          <p:cNvGrpSpPr/>
          <p:nvPr/>
        </p:nvGrpSpPr>
        <p:grpSpPr>
          <a:xfrm>
            <a:off x="6688898" y="3622333"/>
            <a:ext cx="645891" cy="645891"/>
            <a:chOff x="3679417" y="1909838"/>
            <a:chExt cx="1600199" cy="1600199"/>
          </a:xfrm>
        </p:grpSpPr>
        <p:sp>
          <p:nvSpPr>
            <p:cNvPr id="104" name="Shape 104"/>
            <p:cNvSpPr/>
            <p:nvPr/>
          </p:nvSpPr>
          <p:spPr>
            <a:xfrm>
              <a:off x="3679417" y="1909838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79DCFF"/>
                </a:gs>
                <a:gs pos="58000">
                  <a:srgbClr val="0068A8"/>
                </a:gs>
                <a:gs pos="100000">
                  <a:srgbClr val="002060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00184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05"/>
            <p:cNvSpPr txBox="1"/>
            <p:nvPr/>
          </p:nvSpPr>
          <p:spPr>
            <a:xfrm>
              <a:off x="3889292" y="2338094"/>
              <a:ext cx="1180451" cy="74368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buNone/>
              </a:pPr>
              <a:endParaRPr sz="1400" b="1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Shape 106"/>
          <p:cNvGrpSpPr/>
          <p:nvPr/>
        </p:nvGrpSpPr>
        <p:grpSpPr>
          <a:xfrm>
            <a:off x="6921299" y="2514314"/>
            <a:ext cx="802638" cy="802636"/>
            <a:chOff x="3679417" y="1909838"/>
            <a:chExt cx="1600199" cy="1600199"/>
          </a:xfrm>
        </p:grpSpPr>
        <p:sp>
          <p:nvSpPr>
            <p:cNvPr id="107" name="Shape 107"/>
            <p:cNvSpPr/>
            <p:nvPr/>
          </p:nvSpPr>
          <p:spPr>
            <a:xfrm>
              <a:off x="3679417" y="1909838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79DCFF"/>
                </a:gs>
                <a:gs pos="58000">
                  <a:srgbClr val="0068A8"/>
                </a:gs>
                <a:gs pos="100000">
                  <a:srgbClr val="002060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00184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05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108"/>
            <p:cNvSpPr txBox="1"/>
            <p:nvPr/>
          </p:nvSpPr>
          <p:spPr>
            <a:xfrm>
              <a:off x="3841789" y="2261094"/>
              <a:ext cx="1275456" cy="89768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9" name="Shape 109"/>
          <p:cNvGrpSpPr/>
          <p:nvPr/>
        </p:nvGrpSpPr>
        <p:grpSpPr>
          <a:xfrm>
            <a:off x="6084336" y="1696155"/>
            <a:ext cx="981000" cy="981000"/>
            <a:chOff x="3679417" y="1909838"/>
            <a:chExt cx="1600199" cy="1600199"/>
          </a:xfrm>
        </p:grpSpPr>
        <p:sp>
          <p:nvSpPr>
            <p:cNvPr id="110" name="Shape 110"/>
            <p:cNvSpPr/>
            <p:nvPr/>
          </p:nvSpPr>
          <p:spPr>
            <a:xfrm>
              <a:off x="3679417" y="1909838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79DCFF"/>
                </a:gs>
                <a:gs pos="58000">
                  <a:srgbClr val="0068A8"/>
                </a:gs>
                <a:gs pos="100000">
                  <a:srgbClr val="002060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00184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1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111"/>
            <p:cNvSpPr txBox="1"/>
            <p:nvPr/>
          </p:nvSpPr>
          <p:spPr>
            <a:xfrm>
              <a:off x="3882514" y="2289758"/>
              <a:ext cx="1194006" cy="84035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12" name="Shape 112"/>
          <p:cNvGrpSpPr/>
          <p:nvPr/>
        </p:nvGrpSpPr>
        <p:grpSpPr>
          <a:xfrm>
            <a:off x="5628161" y="2273165"/>
            <a:ext cx="535091" cy="535091"/>
            <a:chOff x="3679417" y="1909838"/>
            <a:chExt cx="1600199" cy="1600199"/>
          </a:xfrm>
        </p:grpSpPr>
        <p:sp>
          <p:nvSpPr>
            <p:cNvPr id="113" name="Shape 113"/>
            <p:cNvSpPr/>
            <p:nvPr/>
          </p:nvSpPr>
          <p:spPr>
            <a:xfrm>
              <a:off x="3679417" y="1909838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79DCFF"/>
                </a:gs>
                <a:gs pos="58000">
                  <a:srgbClr val="0068A8"/>
                </a:gs>
                <a:gs pos="100000">
                  <a:srgbClr val="002060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00184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05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14"/>
            <p:cNvSpPr txBox="1"/>
            <p:nvPr/>
          </p:nvSpPr>
          <p:spPr>
            <a:xfrm>
              <a:off x="3828698" y="2305983"/>
              <a:ext cx="1301640" cy="80791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5801767" y="2680159"/>
            <a:ext cx="1157020" cy="1157020"/>
            <a:chOff x="3679417" y="1909838"/>
            <a:chExt cx="1600199" cy="1600199"/>
          </a:xfrm>
        </p:grpSpPr>
        <p:sp>
          <p:nvSpPr>
            <p:cNvPr id="116" name="Shape 116"/>
            <p:cNvSpPr/>
            <p:nvPr/>
          </p:nvSpPr>
          <p:spPr>
            <a:xfrm>
              <a:off x="3679417" y="1909838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79DCFF"/>
                </a:gs>
                <a:gs pos="58000">
                  <a:srgbClr val="0068A8"/>
                </a:gs>
                <a:gs pos="100000">
                  <a:srgbClr val="002060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00184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Shape 117"/>
            <p:cNvSpPr txBox="1"/>
            <p:nvPr/>
          </p:nvSpPr>
          <p:spPr>
            <a:xfrm>
              <a:off x="3879275" y="2274026"/>
              <a:ext cx="1200487" cy="87182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18" name="Shape 118"/>
          <p:cNvGrpSpPr/>
          <p:nvPr/>
        </p:nvGrpSpPr>
        <p:grpSpPr>
          <a:xfrm>
            <a:off x="7050472" y="1310358"/>
            <a:ext cx="1248547" cy="1248547"/>
            <a:chOff x="3679417" y="1909838"/>
            <a:chExt cx="1600199" cy="1600199"/>
          </a:xfrm>
        </p:grpSpPr>
        <p:sp>
          <p:nvSpPr>
            <p:cNvPr id="119" name="Shape 119"/>
            <p:cNvSpPr/>
            <p:nvPr/>
          </p:nvSpPr>
          <p:spPr>
            <a:xfrm>
              <a:off x="3679417" y="1909838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79DCFF"/>
                </a:gs>
                <a:gs pos="58000">
                  <a:srgbClr val="0068A8"/>
                </a:gs>
                <a:gs pos="100000">
                  <a:srgbClr val="002060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00184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Shape 120"/>
            <p:cNvSpPr txBox="1"/>
            <p:nvPr/>
          </p:nvSpPr>
          <p:spPr>
            <a:xfrm>
              <a:off x="3879275" y="2274026"/>
              <a:ext cx="1200487" cy="87182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21" name="Shape 121"/>
          <p:cNvGrpSpPr/>
          <p:nvPr/>
        </p:nvGrpSpPr>
        <p:grpSpPr>
          <a:xfrm>
            <a:off x="8196427" y="2020359"/>
            <a:ext cx="535091" cy="535091"/>
            <a:chOff x="3679417" y="1909838"/>
            <a:chExt cx="1600199" cy="1600199"/>
          </a:xfrm>
        </p:grpSpPr>
        <p:sp>
          <p:nvSpPr>
            <p:cNvPr id="122" name="Shape 122"/>
            <p:cNvSpPr/>
            <p:nvPr/>
          </p:nvSpPr>
          <p:spPr>
            <a:xfrm>
              <a:off x="3679417" y="1909838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79DCFF"/>
                </a:gs>
                <a:gs pos="58000">
                  <a:srgbClr val="0068A8"/>
                </a:gs>
                <a:gs pos="100000">
                  <a:srgbClr val="002060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00184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05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Shape 123"/>
            <p:cNvSpPr txBox="1"/>
            <p:nvPr/>
          </p:nvSpPr>
          <p:spPr>
            <a:xfrm>
              <a:off x="3828698" y="2305983"/>
              <a:ext cx="1301640" cy="80791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24" name="Shape 124"/>
          <p:cNvGrpSpPr/>
          <p:nvPr/>
        </p:nvGrpSpPr>
        <p:grpSpPr>
          <a:xfrm>
            <a:off x="6523489" y="1096838"/>
            <a:ext cx="645891" cy="645891"/>
            <a:chOff x="3679417" y="1909838"/>
            <a:chExt cx="1600199" cy="1600199"/>
          </a:xfrm>
        </p:grpSpPr>
        <p:sp>
          <p:nvSpPr>
            <p:cNvPr id="125" name="Shape 125"/>
            <p:cNvSpPr/>
            <p:nvPr/>
          </p:nvSpPr>
          <p:spPr>
            <a:xfrm>
              <a:off x="3679417" y="1909838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79DCFF"/>
                </a:gs>
                <a:gs pos="58000">
                  <a:srgbClr val="0068A8"/>
                </a:gs>
                <a:gs pos="100000">
                  <a:srgbClr val="002060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00184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 txBox="1"/>
            <p:nvPr/>
          </p:nvSpPr>
          <p:spPr>
            <a:xfrm>
              <a:off x="3889292" y="2338094"/>
              <a:ext cx="1180451" cy="74368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buNone/>
              </a:pPr>
              <a:endParaRPr sz="1400" b="1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Shape 127"/>
          <p:cNvGrpSpPr/>
          <p:nvPr/>
        </p:nvGrpSpPr>
        <p:grpSpPr>
          <a:xfrm>
            <a:off x="-276554" y="2527605"/>
            <a:ext cx="4606948" cy="4606949"/>
            <a:chOff x="1142999" y="630067"/>
            <a:chExt cx="6665145" cy="6665145"/>
          </a:xfrm>
        </p:grpSpPr>
        <p:sp>
          <p:nvSpPr>
            <p:cNvPr id="128" name="Shape 128"/>
            <p:cNvSpPr/>
            <p:nvPr/>
          </p:nvSpPr>
          <p:spPr>
            <a:xfrm>
              <a:off x="2094323" y="1581391"/>
              <a:ext cx="4762498" cy="4762498"/>
            </a:xfrm>
            <a:prstGeom prst="ellipse">
              <a:avLst/>
            </a:prstGeom>
            <a:gradFill>
              <a:gsLst>
                <a:gs pos="0">
                  <a:srgbClr val="3F3F3F"/>
                </a:gs>
                <a:gs pos="35000">
                  <a:srgbClr val="3F3F3F"/>
                </a:gs>
                <a:gs pos="50000">
                  <a:srgbClr val="BFBFBF"/>
                </a:gs>
                <a:gs pos="65000">
                  <a:srgbClr val="3F3F3F"/>
                </a:gs>
                <a:gs pos="100000">
                  <a:srgbClr val="3F3F3F"/>
                </a:gs>
              </a:gsLst>
              <a:lin ang="8100000" scaled="0"/>
            </a:gradFill>
            <a:ln w="28575" cap="flat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 rot="2700000">
              <a:off x="2143851" y="1581390"/>
              <a:ext cx="4663439" cy="4762498"/>
            </a:xfrm>
            <a:prstGeom prst="ellipse">
              <a:avLst/>
            </a:prstGeom>
            <a:gradFill>
              <a:gsLst>
                <a:gs pos="0">
                  <a:srgbClr val="595959"/>
                </a:gs>
                <a:gs pos="100000">
                  <a:srgbClr val="262626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26262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Shape 130"/>
          <p:cNvGrpSpPr/>
          <p:nvPr/>
        </p:nvGrpSpPr>
        <p:grpSpPr>
          <a:xfrm>
            <a:off x="1787971" y="5836680"/>
            <a:ext cx="535232" cy="535232"/>
            <a:chOff x="3679417" y="1909838"/>
            <a:chExt cx="1600199" cy="1600199"/>
          </a:xfrm>
        </p:grpSpPr>
        <p:sp>
          <p:nvSpPr>
            <p:cNvPr id="131" name="Shape 131"/>
            <p:cNvSpPr/>
            <p:nvPr/>
          </p:nvSpPr>
          <p:spPr>
            <a:xfrm>
              <a:off x="3679417" y="1909838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00C22E"/>
                </a:gs>
                <a:gs pos="100000">
                  <a:srgbClr val="004611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00361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05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132"/>
            <p:cNvSpPr txBox="1"/>
            <p:nvPr/>
          </p:nvSpPr>
          <p:spPr>
            <a:xfrm>
              <a:off x="3991403" y="2406971"/>
              <a:ext cx="976229" cy="60593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33" name="Shape 133"/>
          <p:cNvGrpSpPr/>
          <p:nvPr/>
        </p:nvGrpSpPr>
        <p:grpSpPr>
          <a:xfrm>
            <a:off x="3113758" y="4627642"/>
            <a:ext cx="446026" cy="446026"/>
            <a:chOff x="3679417" y="1909838"/>
            <a:chExt cx="1600199" cy="1600199"/>
          </a:xfrm>
        </p:grpSpPr>
        <p:sp>
          <p:nvSpPr>
            <p:cNvPr id="134" name="Shape 134"/>
            <p:cNvSpPr/>
            <p:nvPr/>
          </p:nvSpPr>
          <p:spPr>
            <a:xfrm>
              <a:off x="3679417" y="1909838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00C22E"/>
                </a:gs>
                <a:gs pos="100000">
                  <a:srgbClr val="004611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00361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Shape 135"/>
            <p:cNvSpPr txBox="1"/>
            <p:nvPr/>
          </p:nvSpPr>
          <p:spPr>
            <a:xfrm>
              <a:off x="3710319" y="2252119"/>
              <a:ext cx="1538404" cy="91563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36" name="Shape 136"/>
          <p:cNvGrpSpPr/>
          <p:nvPr/>
        </p:nvGrpSpPr>
        <p:grpSpPr>
          <a:xfrm>
            <a:off x="1094643" y="5534563"/>
            <a:ext cx="713643" cy="713643"/>
            <a:chOff x="3679417" y="1909838"/>
            <a:chExt cx="1600199" cy="1600199"/>
          </a:xfrm>
        </p:grpSpPr>
        <p:sp>
          <p:nvSpPr>
            <p:cNvPr id="137" name="Shape 137"/>
            <p:cNvSpPr/>
            <p:nvPr/>
          </p:nvSpPr>
          <p:spPr>
            <a:xfrm>
              <a:off x="3679417" y="1909838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00C22E"/>
                </a:gs>
                <a:gs pos="100000">
                  <a:srgbClr val="004611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00361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05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Shape 138"/>
            <p:cNvSpPr txBox="1"/>
            <p:nvPr/>
          </p:nvSpPr>
          <p:spPr>
            <a:xfrm>
              <a:off x="3841791" y="2261098"/>
              <a:ext cx="1275456" cy="89768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39" name="Shape 139"/>
          <p:cNvGrpSpPr/>
          <p:nvPr/>
        </p:nvGrpSpPr>
        <p:grpSpPr>
          <a:xfrm>
            <a:off x="2536796" y="4092409"/>
            <a:ext cx="713643" cy="713643"/>
            <a:chOff x="3679417" y="1909838"/>
            <a:chExt cx="1600199" cy="1600199"/>
          </a:xfrm>
        </p:grpSpPr>
        <p:sp>
          <p:nvSpPr>
            <p:cNvPr id="140" name="Shape 140"/>
            <p:cNvSpPr/>
            <p:nvPr/>
          </p:nvSpPr>
          <p:spPr>
            <a:xfrm>
              <a:off x="3679417" y="1909838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00C22E"/>
                </a:gs>
                <a:gs pos="100000">
                  <a:srgbClr val="004611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00361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05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Shape 141"/>
            <p:cNvSpPr txBox="1"/>
            <p:nvPr/>
          </p:nvSpPr>
          <p:spPr>
            <a:xfrm>
              <a:off x="3762076" y="2204994"/>
              <a:ext cx="1434888" cy="10098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2" name="Shape 142"/>
          <p:cNvGrpSpPr/>
          <p:nvPr/>
        </p:nvGrpSpPr>
        <p:grpSpPr>
          <a:xfrm>
            <a:off x="1937117" y="3349032"/>
            <a:ext cx="892053" cy="892053"/>
            <a:chOff x="3679417" y="1909838"/>
            <a:chExt cx="1600199" cy="1600199"/>
          </a:xfrm>
        </p:grpSpPr>
        <p:sp>
          <p:nvSpPr>
            <p:cNvPr id="143" name="Shape 143"/>
            <p:cNvSpPr/>
            <p:nvPr/>
          </p:nvSpPr>
          <p:spPr>
            <a:xfrm>
              <a:off x="3679417" y="1909838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00C22E"/>
                </a:gs>
                <a:gs pos="100000">
                  <a:srgbClr val="004611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00361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1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Shape 144"/>
            <p:cNvSpPr txBox="1"/>
            <p:nvPr/>
          </p:nvSpPr>
          <p:spPr>
            <a:xfrm>
              <a:off x="3836835" y="2252122"/>
              <a:ext cx="1285368" cy="91563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5" name="Shape 145"/>
          <p:cNvGrpSpPr/>
          <p:nvPr/>
        </p:nvGrpSpPr>
        <p:grpSpPr>
          <a:xfrm>
            <a:off x="1986696" y="4374894"/>
            <a:ext cx="579834" cy="579834"/>
            <a:chOff x="3679417" y="1909838"/>
            <a:chExt cx="1600199" cy="1600199"/>
          </a:xfrm>
        </p:grpSpPr>
        <p:sp>
          <p:nvSpPr>
            <p:cNvPr id="146" name="Shape 146"/>
            <p:cNvSpPr/>
            <p:nvPr/>
          </p:nvSpPr>
          <p:spPr>
            <a:xfrm>
              <a:off x="3679417" y="1909838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00C22E"/>
                </a:gs>
                <a:gs pos="100000">
                  <a:srgbClr val="004611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00361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05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Shape 147"/>
            <p:cNvSpPr txBox="1"/>
            <p:nvPr/>
          </p:nvSpPr>
          <p:spPr>
            <a:xfrm>
              <a:off x="3698539" y="2225191"/>
              <a:ext cx="1561969" cy="96949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8" name="Shape 148"/>
          <p:cNvGrpSpPr/>
          <p:nvPr/>
        </p:nvGrpSpPr>
        <p:grpSpPr>
          <a:xfrm>
            <a:off x="2055587" y="4827432"/>
            <a:ext cx="1248875" cy="1248875"/>
            <a:chOff x="3679417" y="1909838"/>
            <a:chExt cx="1600199" cy="1600199"/>
          </a:xfrm>
        </p:grpSpPr>
        <p:sp>
          <p:nvSpPr>
            <p:cNvPr id="149" name="Shape 149"/>
            <p:cNvSpPr/>
            <p:nvPr/>
          </p:nvSpPr>
          <p:spPr>
            <a:xfrm>
              <a:off x="3679417" y="1909838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00C22E"/>
                </a:gs>
                <a:gs pos="100000">
                  <a:srgbClr val="004611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00361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Shape 150"/>
            <p:cNvSpPr txBox="1"/>
            <p:nvPr/>
          </p:nvSpPr>
          <p:spPr>
            <a:xfrm>
              <a:off x="3879275" y="2274026"/>
              <a:ext cx="1200487" cy="87182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1" name="Shape 151"/>
          <p:cNvGrpSpPr/>
          <p:nvPr/>
        </p:nvGrpSpPr>
        <p:grpSpPr>
          <a:xfrm>
            <a:off x="1600140" y="4211349"/>
            <a:ext cx="446026" cy="446026"/>
            <a:chOff x="3679417" y="1909838"/>
            <a:chExt cx="1600199" cy="1600199"/>
          </a:xfrm>
        </p:grpSpPr>
        <p:sp>
          <p:nvSpPr>
            <p:cNvPr id="152" name="Shape 152"/>
            <p:cNvSpPr/>
            <p:nvPr/>
          </p:nvSpPr>
          <p:spPr>
            <a:xfrm>
              <a:off x="3679417" y="1909838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00C22E"/>
                </a:gs>
                <a:gs pos="100000">
                  <a:srgbClr val="004611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00361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0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Shape 153"/>
            <p:cNvSpPr txBox="1"/>
            <p:nvPr/>
          </p:nvSpPr>
          <p:spPr>
            <a:xfrm>
              <a:off x="3710319" y="2252119"/>
              <a:ext cx="1538404" cy="91563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4" name="Shape 154"/>
          <p:cNvGrpSpPr/>
          <p:nvPr/>
        </p:nvGrpSpPr>
        <p:grpSpPr>
          <a:xfrm>
            <a:off x="948820" y="3409196"/>
            <a:ext cx="981258" cy="981258"/>
            <a:chOff x="3679417" y="1909838"/>
            <a:chExt cx="1600199" cy="1600199"/>
          </a:xfrm>
        </p:grpSpPr>
        <p:sp>
          <p:nvSpPr>
            <p:cNvPr id="155" name="Shape 155"/>
            <p:cNvSpPr/>
            <p:nvPr/>
          </p:nvSpPr>
          <p:spPr>
            <a:xfrm>
              <a:off x="3679417" y="1909838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00C22E"/>
                </a:gs>
                <a:gs pos="100000">
                  <a:srgbClr val="004611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00361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Shape 156"/>
            <p:cNvSpPr txBox="1"/>
            <p:nvPr/>
          </p:nvSpPr>
          <p:spPr>
            <a:xfrm>
              <a:off x="3832780" y="2244777"/>
              <a:ext cx="1293478" cy="93032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7" name="Shape 157"/>
          <p:cNvGrpSpPr/>
          <p:nvPr/>
        </p:nvGrpSpPr>
        <p:grpSpPr>
          <a:xfrm>
            <a:off x="1213582" y="4642509"/>
            <a:ext cx="892053" cy="892053"/>
            <a:chOff x="3679417" y="1909838"/>
            <a:chExt cx="1600199" cy="1600199"/>
          </a:xfrm>
        </p:grpSpPr>
        <p:sp>
          <p:nvSpPr>
            <p:cNvPr id="158" name="Shape 158"/>
            <p:cNvSpPr/>
            <p:nvPr/>
          </p:nvSpPr>
          <p:spPr>
            <a:xfrm>
              <a:off x="3679417" y="1909838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00C22E"/>
                </a:gs>
                <a:gs pos="100000">
                  <a:srgbClr val="004611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00361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1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Shape 159"/>
            <p:cNvSpPr txBox="1"/>
            <p:nvPr/>
          </p:nvSpPr>
          <p:spPr>
            <a:xfrm>
              <a:off x="3836835" y="2252122"/>
              <a:ext cx="1285368" cy="91563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0" name="Shape 160"/>
          <p:cNvGrpSpPr/>
          <p:nvPr/>
        </p:nvGrpSpPr>
        <p:grpSpPr>
          <a:xfrm>
            <a:off x="514744" y="4241052"/>
            <a:ext cx="802820" cy="802820"/>
            <a:chOff x="3679417" y="1909838"/>
            <a:chExt cx="1600199" cy="1600199"/>
          </a:xfrm>
        </p:grpSpPr>
        <p:sp>
          <p:nvSpPr>
            <p:cNvPr id="161" name="Shape 161"/>
            <p:cNvSpPr/>
            <p:nvPr/>
          </p:nvSpPr>
          <p:spPr>
            <a:xfrm>
              <a:off x="3679417" y="1909838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00C22E"/>
                </a:gs>
                <a:gs pos="100000">
                  <a:srgbClr val="004611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00361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1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Shape 162"/>
            <p:cNvSpPr txBox="1"/>
            <p:nvPr/>
          </p:nvSpPr>
          <p:spPr>
            <a:xfrm>
              <a:off x="3765426" y="2201253"/>
              <a:ext cx="1428186" cy="101737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3" name="Shape 163"/>
          <p:cNvGrpSpPr/>
          <p:nvPr/>
        </p:nvGrpSpPr>
        <p:grpSpPr>
          <a:xfrm>
            <a:off x="589145" y="5073668"/>
            <a:ext cx="669039" cy="669039"/>
            <a:chOff x="3679417" y="1909838"/>
            <a:chExt cx="1600199" cy="1600199"/>
          </a:xfrm>
        </p:grpSpPr>
        <p:sp>
          <p:nvSpPr>
            <p:cNvPr id="164" name="Shape 164"/>
            <p:cNvSpPr/>
            <p:nvPr/>
          </p:nvSpPr>
          <p:spPr>
            <a:xfrm>
              <a:off x="3679417" y="1909838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00C22E"/>
                </a:gs>
                <a:gs pos="100000">
                  <a:srgbClr val="004611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00361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1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Shape 165"/>
            <p:cNvSpPr txBox="1"/>
            <p:nvPr/>
          </p:nvSpPr>
          <p:spPr>
            <a:xfrm>
              <a:off x="3821883" y="2295624"/>
              <a:ext cx="1315275" cy="8286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6" name="Shape 166"/>
          <p:cNvGrpSpPr/>
          <p:nvPr/>
        </p:nvGrpSpPr>
        <p:grpSpPr>
          <a:xfrm>
            <a:off x="3970428" y="3116988"/>
            <a:ext cx="1203144" cy="1203143"/>
            <a:chOff x="4375460" y="4724400"/>
            <a:chExt cx="1203144" cy="1203143"/>
          </a:xfrm>
        </p:grpSpPr>
        <p:sp>
          <p:nvSpPr>
            <p:cNvPr id="167" name="Shape 167"/>
            <p:cNvSpPr/>
            <p:nvPr/>
          </p:nvSpPr>
          <p:spPr>
            <a:xfrm>
              <a:off x="4375460" y="4724400"/>
              <a:ext cx="1203144" cy="1203143"/>
            </a:xfrm>
            <a:prstGeom prst="ellipse">
              <a:avLst/>
            </a:prstGeom>
            <a:gradFill>
              <a:gsLst>
                <a:gs pos="0">
                  <a:srgbClr val="7F7F7F"/>
                </a:gs>
                <a:gs pos="100000">
                  <a:srgbClr val="262626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26262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1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4451251" y="4748105"/>
              <a:ext cx="1051560" cy="914400"/>
            </a:xfrm>
            <a:prstGeom prst="ellipse">
              <a:avLst/>
            </a:prstGeom>
            <a:gradFill>
              <a:gsLst>
                <a:gs pos="0">
                  <a:srgbClr val="7F7F7F"/>
                </a:gs>
                <a:gs pos="8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1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Shape 169"/>
            <p:cNvSpPr txBox="1"/>
            <p:nvPr/>
          </p:nvSpPr>
          <p:spPr>
            <a:xfrm>
              <a:off x="4491162" y="4972028"/>
              <a:ext cx="971740" cy="70788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70" name="Shape 170"/>
          <p:cNvGrpSpPr/>
          <p:nvPr/>
        </p:nvGrpSpPr>
        <p:grpSpPr>
          <a:xfrm>
            <a:off x="4106474" y="4374399"/>
            <a:ext cx="4961503" cy="1870875"/>
            <a:chOff x="3091259" y="3835660"/>
            <a:chExt cx="2726999" cy="1626848"/>
          </a:xfrm>
        </p:grpSpPr>
        <p:sp>
          <p:nvSpPr>
            <p:cNvPr id="171" name="Shape 171"/>
            <p:cNvSpPr/>
            <p:nvPr/>
          </p:nvSpPr>
          <p:spPr>
            <a:xfrm>
              <a:off x="3091259" y="3835660"/>
              <a:ext cx="2726999" cy="36569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b="1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3091259" y="4228008"/>
              <a:ext cx="2726999" cy="1234500"/>
            </a:xfrm>
            <a:prstGeom prst="rect">
              <a:avLst/>
            </a:prstGeom>
            <a:gradFill>
              <a:gsLst>
                <a:gs pos="0">
                  <a:srgbClr val="F2F2F2"/>
                </a:gs>
                <a:gs pos="100000">
                  <a:srgbClr val="BFBFBF"/>
                </a:gs>
              </a:gsLst>
              <a:lin ang="5400000" scaled="0"/>
            </a:gradFill>
            <a:ln>
              <a:noFill/>
            </a:ln>
            <a:effectLst>
              <a:reflection stA="52000" endA="300" endPos="35000" sy="-100000" algn="bl" rotWithShape="0"/>
            </a:effectLst>
          </p:spPr>
          <p:txBody>
            <a:bodyPr lIns="91425" tIns="91425" rIns="91425" bIns="91425" anchor="t" anchorCtr="0">
              <a:noAutofit/>
            </a:bodyPr>
            <a:lstStyle/>
            <a:p>
              <a:pPr marL="176212" marR="0" lvl="0" indent="-176212" algn="l" rtl="0">
                <a:spcBef>
                  <a:spcPts val="0"/>
                </a:spcBef>
                <a:buClr>
                  <a:srgbClr val="262626"/>
                </a:buClr>
                <a:buSzPct val="100000"/>
                <a:buFont typeface="Arial"/>
                <a:buChar char="•"/>
              </a:pPr>
              <a:r>
                <a:rPr lang="en-US" sz="18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Presented by :</a:t>
              </a:r>
              <a:r>
                <a:rPr lang="en-US" sz="1800" b="1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 b="1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Samuel Eng</a:t>
              </a:r>
              <a:r>
                <a:rPr lang="en-US" sz="30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</a:p>
            <a:p>
              <a:pPr marL="176213" marR="0" lvl="0" indent="-176213" algn="l" rtl="0">
                <a:spcBef>
                  <a:spcPts val="0"/>
                </a:spcBef>
                <a:buClr>
                  <a:srgbClr val="262626"/>
                </a:buClr>
                <a:buSzPct val="100000"/>
                <a:buFont typeface="Calibri"/>
                <a:buChar char="•"/>
              </a:pPr>
              <a:r>
                <a:rPr lang="en-US" sz="18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Supervised by </a:t>
              </a:r>
              <a:r>
                <a:rPr lang="en-US" sz="2400" b="1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Asst Prof Kelly</a:t>
              </a:r>
            </a:p>
          </p:txBody>
        </p:sp>
      </p:grpSp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816100" y="379795"/>
            <a:ext cx="7924799" cy="792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595959"/>
              </a:buClr>
              <a:buSzPct val="25000"/>
              <a:buFont typeface="Calibri"/>
              <a:buNone/>
            </a:pPr>
            <a:r>
              <a:rPr lang="en-US" sz="4000" b="1" i="0" u="none" strike="noStrike" cap="none" baseline="0">
                <a:latin typeface="Calibri"/>
                <a:ea typeface="Calibri"/>
                <a:cs typeface="Calibri"/>
                <a:sym typeface="Calibri"/>
              </a:rPr>
              <a:t>Cluster Analysis </a:t>
            </a:r>
            <a:r>
              <a:rPr lang="en-US" sz="4000" b="1">
                <a:latin typeface="Calibri"/>
                <a:ea typeface="Calibri"/>
                <a:cs typeface="Calibri"/>
                <a:sym typeface="Calibri"/>
              </a:rPr>
              <a:t>On Dynamic Graphs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961200" y="744593"/>
            <a:ext cx="7221600" cy="136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>
                <a:solidFill>
                  <a:schemeClr val="lt2"/>
                </a:solidFill>
              </a:rPr>
              <a:t>Markov Clustering Algorithm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457200" y="1165950"/>
            <a:ext cx="8229600" cy="538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0" lvl="0" indent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b="1" dirty="0">
                <a:solidFill>
                  <a:schemeClr val="lt2"/>
                </a:solidFill>
              </a:rPr>
              <a:t>     Main steps</a:t>
            </a:r>
          </a:p>
          <a:p>
            <a:pPr mar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100" dirty="0"/>
              <a:t>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100" b="1" u="sng" dirty="0">
                <a:solidFill>
                  <a:schemeClr val="dk1"/>
                </a:solidFill>
              </a:rPr>
              <a:t>Expansion</a:t>
            </a:r>
            <a:r>
              <a:rPr lang="en-US" sz="2100" dirty="0">
                <a:solidFill>
                  <a:schemeClr val="dk1"/>
                </a:solidFill>
              </a:rPr>
              <a:t>: </a:t>
            </a:r>
            <a:r>
              <a:rPr lang="en-US" sz="1800" dirty="0">
                <a:solidFill>
                  <a:srgbClr val="FF0000"/>
                </a:solidFill>
              </a:rPr>
              <a:t>Spreads</a:t>
            </a:r>
            <a:r>
              <a:rPr lang="en-US" sz="1800" dirty="0">
                <a:solidFill>
                  <a:schemeClr val="dk1"/>
                </a:solidFill>
              </a:rPr>
              <a:t> the flow out of a </a:t>
            </a:r>
            <a:r>
              <a:rPr lang="en-US" sz="1800" dirty="0" smtClean="0">
                <a:solidFill>
                  <a:schemeClr val="dk1"/>
                </a:solidFill>
              </a:rPr>
              <a:t>vertex. </a:t>
            </a:r>
            <a:endParaRPr lang="en-US" sz="1800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2380"/>
              <a:buFont typeface="Arial"/>
              <a:buNone/>
            </a:pPr>
            <a:r>
              <a:rPr lang="en-US" sz="2100" b="1" u="sng" dirty="0">
                <a:solidFill>
                  <a:schemeClr val="dk1"/>
                </a:solidFill>
              </a:rPr>
              <a:t>Inflation</a:t>
            </a:r>
            <a:r>
              <a:rPr lang="en-US" sz="2100" dirty="0">
                <a:solidFill>
                  <a:schemeClr val="dk1"/>
                </a:solidFill>
              </a:rPr>
              <a:t>: </a:t>
            </a:r>
            <a:r>
              <a:rPr lang="en-US" sz="1800" dirty="0">
                <a:solidFill>
                  <a:srgbClr val="FF0000"/>
                </a:solidFill>
              </a:rPr>
              <a:t>Strengthens</a:t>
            </a:r>
            <a:r>
              <a:rPr lang="en-US" sz="1800" dirty="0">
                <a:solidFill>
                  <a:schemeClr val="dk1"/>
                </a:solidFill>
              </a:rPr>
              <a:t> intra-cluster flow and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weakens</a:t>
            </a:r>
            <a:r>
              <a:rPr lang="en-US" sz="1800" dirty="0">
                <a:solidFill>
                  <a:schemeClr val="dk1"/>
                </a:solidFill>
              </a:rPr>
              <a:t> inter-cluster </a:t>
            </a:r>
            <a:r>
              <a:rPr lang="en-US" sz="1800" dirty="0" smtClean="0">
                <a:solidFill>
                  <a:schemeClr val="dk1"/>
                </a:solidFill>
              </a:rPr>
              <a:t>flow. </a:t>
            </a:r>
            <a:endParaRPr lang="en-US" sz="1800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2380"/>
              <a:buFont typeface="Arial"/>
              <a:buNone/>
            </a:pPr>
            <a:r>
              <a:rPr lang="en-US" sz="2100" b="1" u="sng" dirty="0">
                <a:solidFill>
                  <a:schemeClr val="dk1"/>
                </a:solidFill>
              </a:rPr>
              <a:t>Pruning</a:t>
            </a:r>
            <a:r>
              <a:rPr lang="en-US" sz="2100" dirty="0">
                <a:solidFill>
                  <a:schemeClr val="dk1"/>
                </a:solidFill>
              </a:rPr>
              <a:t>: </a:t>
            </a:r>
            <a:r>
              <a:rPr lang="en-US" sz="1800" dirty="0">
                <a:solidFill>
                  <a:schemeClr val="dk1"/>
                </a:solidFill>
              </a:rPr>
              <a:t>Remove the entries below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threshold value </a:t>
            </a:r>
            <a:r>
              <a:rPr lang="en-US" sz="1800" dirty="0">
                <a:solidFill>
                  <a:schemeClr val="dk1"/>
                </a:solidFill>
              </a:rPr>
              <a:t>and </a:t>
            </a:r>
            <a:r>
              <a:rPr lang="en-US" sz="1800" dirty="0" smtClean="0">
                <a:solidFill>
                  <a:schemeClr val="dk1"/>
                </a:solidFill>
              </a:rPr>
              <a:t>renormalize</a:t>
            </a:r>
            <a:r>
              <a:rPr lang="en-US" sz="1800" dirty="0"/>
              <a:t>.</a:t>
            </a:r>
            <a:endParaRPr lang="en-US" sz="2100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100" b="1" u="sng" dirty="0">
                <a:solidFill>
                  <a:schemeClr val="dk1"/>
                </a:solidFill>
              </a:rPr>
              <a:t>Convergence</a:t>
            </a:r>
            <a:r>
              <a:rPr lang="en-US" sz="2100" dirty="0">
                <a:solidFill>
                  <a:schemeClr val="dk1"/>
                </a:solidFill>
              </a:rPr>
              <a:t>: </a:t>
            </a:r>
            <a:r>
              <a:rPr lang="en-US" sz="1800" dirty="0">
                <a:solidFill>
                  <a:schemeClr val="dk1"/>
                </a:solidFill>
              </a:rPr>
              <a:t>After several iterations, most of the nodes will find an </a:t>
            </a:r>
            <a:r>
              <a:rPr lang="en-US" sz="1800" dirty="0">
                <a:solidFill>
                  <a:srgbClr val="FF0000"/>
                </a:solidFill>
              </a:rPr>
              <a:t>attractor node </a:t>
            </a:r>
            <a:r>
              <a:rPr lang="en-US" sz="1800" dirty="0">
                <a:solidFill>
                  <a:schemeClr val="dk1"/>
                </a:solidFill>
              </a:rPr>
              <a:t>where all their flows are directed at as there will only be one nonzero entry per column in </a:t>
            </a:r>
            <a:r>
              <a:rPr lang="en-US" sz="1800" dirty="0" smtClean="0">
                <a:solidFill>
                  <a:schemeClr val="dk1"/>
                </a:solidFill>
              </a:rPr>
              <a:t>the matrix. </a:t>
            </a:r>
            <a:r>
              <a:rPr lang="en-US" sz="1800" dirty="0">
                <a:solidFill>
                  <a:schemeClr val="dk1"/>
                </a:solidFill>
              </a:rPr>
              <a:t>The algorithm can then stop and interpret clusters. Attractors and nodes that are attracted will be grouped as a single cluster.  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1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1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06" y="2106592"/>
            <a:ext cx="4091098" cy="2801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6" name="Rectangle 5"/>
          <p:cNvSpPr/>
          <p:nvPr/>
        </p:nvSpPr>
        <p:spPr>
          <a:xfrm>
            <a:off x="4914006" y="490766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/>
              <a:t>Source: Van </a:t>
            </a:r>
            <a:r>
              <a:rPr lang="en-US" sz="1000" dirty="0" err="1"/>
              <a:t>Dongen</a:t>
            </a:r>
            <a:r>
              <a:rPr lang="en-US" sz="1000" dirty="0"/>
              <a:t>, S. (2000) Graph Clustering by Flow </a:t>
            </a:r>
            <a:r>
              <a:rPr lang="en-US" sz="1000" dirty="0" smtClean="0"/>
              <a:t>Simulation</a:t>
            </a:r>
            <a:endParaRPr lang="en-US" sz="10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/>
              <a:t>Adding Self Loops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51" y="3337472"/>
            <a:ext cx="7128768" cy="18494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2615" y="1980852"/>
            <a:ext cx="79948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Small simple path loops can complicate things.  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/>
              <a:t>There is a strong effect that odd powers of expansion obtain their mass from simple paths of </a:t>
            </a:r>
            <a:r>
              <a:rPr lang="en-US" sz="1600" dirty="0" smtClean="0">
                <a:solidFill>
                  <a:srgbClr val="FF0000"/>
                </a:solidFill>
              </a:rPr>
              <a:t>odd length</a:t>
            </a:r>
            <a:r>
              <a:rPr lang="en-US" sz="1600" dirty="0" smtClean="0"/>
              <a:t>, and likewise for </a:t>
            </a:r>
            <a:r>
              <a:rPr lang="en-US" sz="1600" dirty="0" smtClean="0">
                <a:solidFill>
                  <a:srgbClr val="FF0000"/>
                </a:solidFill>
              </a:rPr>
              <a:t>even</a:t>
            </a:r>
            <a:r>
              <a:rPr lang="en-US" sz="1600" dirty="0" smtClean="0"/>
              <a:t>. 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/>
              <a:t>Adds a dependence to the transition probabilities on the parity of the simple </a:t>
            </a:r>
            <a:r>
              <a:rPr lang="en-US" sz="1600" dirty="0" smtClean="0">
                <a:solidFill>
                  <a:srgbClr val="FF0000"/>
                </a:solidFill>
              </a:rPr>
              <a:t>path lengths. 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1405" y="5738164"/>
            <a:ext cx="74403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addition of self looping edges on each node resolves this. – Adds a small path of length 1, so the </a:t>
            </a:r>
            <a:r>
              <a:rPr lang="en-US" dirty="0">
                <a:solidFill>
                  <a:srgbClr val="FF0000"/>
                </a:solidFill>
              </a:rPr>
              <a:t>mass does not only appear </a:t>
            </a:r>
            <a:r>
              <a:rPr lang="en-US" dirty="0"/>
              <a:t>during odd powers of the matrix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30843" y="522013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/>
              <a:t>Source: Van </a:t>
            </a:r>
            <a:r>
              <a:rPr lang="en-US" sz="1000" dirty="0" err="1"/>
              <a:t>Dongen</a:t>
            </a:r>
            <a:r>
              <a:rPr lang="en-US" sz="1000" dirty="0"/>
              <a:t>, S. (2000) Graph Clustering by Flow </a:t>
            </a:r>
            <a:r>
              <a:rPr lang="en-US" sz="1000" dirty="0" smtClean="0"/>
              <a:t>Simulation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0830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636" y="2131975"/>
            <a:ext cx="4351411" cy="1879220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087" y="2461985"/>
            <a:ext cx="2981325" cy="1219200"/>
          </a:xfrm>
          <a:prstGeom prst="rect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28" name="Shape 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086" y="4221156"/>
            <a:ext cx="8313099" cy="224411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9" name="Shape 229"/>
          <p:cNvSpPr/>
          <p:nvPr/>
        </p:nvSpPr>
        <p:spPr>
          <a:xfrm>
            <a:off x="3605774" y="2848193"/>
            <a:ext cx="724500" cy="32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rgbClr val="FF0000"/>
              </a:solidFill>
              <a:highlight>
                <a:srgbClr val="980000"/>
              </a:highlight>
            </a:endParaRPr>
          </a:p>
        </p:txBody>
      </p:sp>
      <p:sp>
        <p:nvSpPr>
          <p:cNvPr id="8" name="Shape 218"/>
          <p:cNvSpPr txBox="1">
            <a:spLocks noGrp="1"/>
          </p:cNvSpPr>
          <p:nvPr>
            <p:ph type="title"/>
          </p:nvPr>
        </p:nvSpPr>
        <p:spPr>
          <a:xfrm>
            <a:off x="944836" y="799959"/>
            <a:ext cx="7221600" cy="136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 dirty="0">
                <a:solidFill>
                  <a:schemeClr val="lt2"/>
                </a:solidFill>
              </a:rPr>
              <a:t>Markov </a:t>
            </a:r>
            <a:r>
              <a:rPr lang="en-US" sz="3600" dirty="0" smtClean="0">
                <a:solidFill>
                  <a:schemeClr val="lt2"/>
                </a:solidFill>
              </a:rPr>
              <a:t>Chain</a:t>
            </a:r>
            <a:endParaRPr lang="en-US" sz="3600" dirty="0">
              <a:solidFill>
                <a:schemeClr val="lt2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3241012" y="6552116"/>
            <a:ext cx="26292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Source: Kathy </a:t>
            </a:r>
            <a:r>
              <a:rPr lang="en-US" sz="1000" dirty="0" err="1" smtClean="0"/>
              <a:t>Macropol</a:t>
            </a:r>
            <a:r>
              <a:rPr lang="en-US" sz="1000" dirty="0" smtClean="0"/>
              <a:t>, </a:t>
            </a:r>
            <a:r>
              <a:rPr lang="en-US" sz="1000" dirty="0" err="1"/>
              <a:t>Uc</a:t>
            </a:r>
            <a:r>
              <a:rPr lang="en-US" sz="1000" dirty="0"/>
              <a:t> </a:t>
            </a:r>
            <a:r>
              <a:rPr lang="en-US" sz="1000" dirty="0" err="1"/>
              <a:t>santa</a:t>
            </a:r>
            <a:r>
              <a:rPr lang="en-US" sz="1000" dirty="0"/>
              <a:t> </a:t>
            </a:r>
            <a:r>
              <a:rPr lang="en-US" sz="1000" dirty="0" err="1"/>
              <a:t>barbara</a:t>
            </a:r>
            <a:r>
              <a:rPr lang="en-SG" sz="1000" dirty="0"/>
              <a:t> </a:t>
            </a:r>
            <a:endParaRPr lang="en-US" sz="10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960119" y="466343"/>
            <a:ext cx="7221600" cy="136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algn="ctr" rtl="0">
              <a:spcBef>
                <a:spcPts val="0"/>
              </a:spcBef>
              <a:buNone/>
            </a:pPr>
            <a:r>
              <a:rPr lang="en-US" sz="3600" dirty="0">
                <a:solidFill>
                  <a:schemeClr val="lt2"/>
                </a:solidFill>
              </a:rPr>
              <a:t>Interpreting results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114" y="2653048"/>
            <a:ext cx="6703610" cy="294142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Oval 2"/>
          <p:cNvSpPr/>
          <p:nvPr/>
        </p:nvSpPr>
        <p:spPr>
          <a:xfrm>
            <a:off x="1468192" y="2781835"/>
            <a:ext cx="618186" cy="296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952733" y="2736755"/>
            <a:ext cx="618186" cy="296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510904" y="2734605"/>
            <a:ext cx="618186" cy="296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82237" y="2779686"/>
            <a:ext cx="618186" cy="296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56296" y="5798354"/>
            <a:ext cx="26292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Source: Kathy </a:t>
            </a:r>
            <a:r>
              <a:rPr lang="en-US" sz="1000" dirty="0" err="1" smtClean="0"/>
              <a:t>Macropol</a:t>
            </a:r>
            <a:r>
              <a:rPr lang="en-US" sz="1000" dirty="0" smtClean="0"/>
              <a:t>, </a:t>
            </a:r>
            <a:r>
              <a:rPr lang="en-US" sz="1000" dirty="0" err="1"/>
              <a:t>Uc</a:t>
            </a:r>
            <a:r>
              <a:rPr lang="en-US" sz="1000" dirty="0"/>
              <a:t> </a:t>
            </a:r>
            <a:r>
              <a:rPr lang="en-US" sz="1000" dirty="0" err="1"/>
              <a:t>santa</a:t>
            </a:r>
            <a:r>
              <a:rPr lang="en-US" sz="1000" dirty="0"/>
              <a:t> </a:t>
            </a:r>
            <a:r>
              <a:rPr lang="en-US" sz="1000" dirty="0" err="1"/>
              <a:t>barbara</a:t>
            </a:r>
            <a:r>
              <a:rPr lang="en-SG" sz="1000" dirty="0"/>
              <a:t> </a:t>
            </a:r>
            <a:endParaRPr lang="en-US" sz="10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960119" y="466343"/>
            <a:ext cx="7221600" cy="136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2743200" indent="0">
              <a:spcBef>
                <a:spcPts val="0"/>
              </a:spcBef>
              <a:buNone/>
            </a:pPr>
            <a:r>
              <a:rPr lang="en-US" sz="3600" dirty="0">
                <a:solidFill>
                  <a:schemeClr val="lt2"/>
                </a:solidFill>
              </a:rPr>
              <a:t>Analysis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960119" y="2190749"/>
            <a:ext cx="7221600" cy="398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 rtl="0">
              <a:spcBef>
                <a:spcPts val="0"/>
              </a:spcBef>
              <a:buNone/>
            </a:pPr>
            <a:r>
              <a:rPr lang="en-US" sz="1800" dirty="0"/>
              <a:t>Time complexity : O(n^3) where n is the number of </a:t>
            </a:r>
            <a:r>
              <a:rPr lang="en-US" sz="1800" dirty="0" smtClean="0"/>
              <a:t>vertices. </a:t>
            </a:r>
          </a:p>
          <a:p>
            <a:pPr marL="0" indent="0" rtl="0">
              <a:spcBef>
                <a:spcPts val="0"/>
              </a:spcBef>
              <a:buNone/>
            </a:pPr>
            <a:endParaRPr lang="en-US" sz="1800" dirty="0"/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dirty="0">
                <a:solidFill>
                  <a:schemeClr val="dk1"/>
                </a:solidFill>
              </a:rPr>
              <a:t>The main issue lies with the </a:t>
            </a:r>
            <a:r>
              <a:rPr lang="en-US" sz="1800" dirty="0">
                <a:solidFill>
                  <a:srgbClr val="FF0000"/>
                </a:solidFill>
              </a:rPr>
              <a:t>expand</a:t>
            </a:r>
            <a:r>
              <a:rPr lang="en-US" sz="1800" dirty="0">
                <a:solidFill>
                  <a:schemeClr val="dk1"/>
                </a:solidFill>
              </a:rPr>
              <a:t> function where three levels of iterations are performed 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dirty="0">
                <a:solidFill>
                  <a:schemeClr val="dk1"/>
                </a:solidFill>
              </a:rPr>
              <a:t>The number of steps for convergence is shown to be from 10 to 100, but it cannot be determined by any means. </a:t>
            </a:r>
          </a:p>
          <a:p>
            <a:pPr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Limitations: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US" sz="2000" dirty="0">
                <a:solidFill>
                  <a:srgbClr val="FF0000"/>
                </a:solidFill>
              </a:rPr>
              <a:t>Lacking scalability</a:t>
            </a:r>
            <a:r>
              <a:rPr lang="en-US" sz="1800" dirty="0">
                <a:solidFill>
                  <a:schemeClr val="dk1"/>
                </a:solidFill>
              </a:rPr>
              <a:t>. Sparse matrices is costly for </a:t>
            </a:r>
            <a:r>
              <a:rPr lang="en-US" sz="1800" dirty="0">
                <a:solidFill>
                  <a:schemeClr val="tx1"/>
                </a:solidFill>
              </a:rPr>
              <a:t>the first few iterations </a:t>
            </a:r>
            <a:r>
              <a:rPr lang="en-US" sz="1800" dirty="0">
                <a:solidFill>
                  <a:schemeClr val="dk1"/>
                </a:solidFill>
              </a:rPr>
              <a:t>and furthermore, computing large graphs is not feasible.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Due to </a:t>
            </a:r>
            <a:r>
              <a:rPr lang="en-US" sz="1800" dirty="0" smtClean="0">
                <a:solidFill>
                  <a:schemeClr val="dk1"/>
                </a:solidFill>
              </a:rPr>
              <a:t>over-fitting</a:t>
            </a:r>
            <a:r>
              <a:rPr lang="en-US" sz="1800" dirty="0">
                <a:solidFill>
                  <a:schemeClr val="dk1"/>
                </a:solidFill>
              </a:rPr>
              <a:t>, the divergence of flows between neighbor nodes is not penalized by the algorithm. </a:t>
            </a:r>
            <a:r>
              <a:rPr lang="en-US" sz="1800" dirty="0" smtClean="0">
                <a:solidFill>
                  <a:schemeClr val="dk1"/>
                </a:solidFill>
              </a:rPr>
              <a:t>Result: </a:t>
            </a:r>
            <a:r>
              <a:rPr lang="en-US" sz="1800" dirty="0" smtClean="0">
                <a:solidFill>
                  <a:srgbClr val="FF0000"/>
                </a:solidFill>
              </a:rPr>
              <a:t>High </a:t>
            </a:r>
            <a:r>
              <a:rPr lang="en-US" sz="1800" dirty="0">
                <a:solidFill>
                  <a:srgbClr val="FF0000"/>
                </a:solidFill>
              </a:rPr>
              <a:t>fragmentation </a:t>
            </a:r>
            <a:r>
              <a:rPr lang="en-US" sz="1800" dirty="0">
                <a:solidFill>
                  <a:schemeClr val="dk1"/>
                </a:solidFill>
              </a:rPr>
              <a:t>of clusters.</a:t>
            </a:r>
          </a:p>
          <a:p>
            <a:pPr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960119" y="702243"/>
            <a:ext cx="7221600" cy="136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 dirty="0">
                <a:solidFill>
                  <a:schemeClr val="lt2"/>
                </a:solidFill>
              </a:rPr>
              <a:t>Regularized function</a:t>
            </a:r>
          </a:p>
          <a:p>
            <a:pPr algn="ctr">
              <a:spcBef>
                <a:spcPts val="0"/>
              </a:spcBef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960119" y="1904299"/>
            <a:ext cx="7221600" cy="398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 rtl="0">
              <a:spcBef>
                <a:spcPts val="0"/>
              </a:spcBef>
              <a:buNone/>
            </a:pPr>
            <a:r>
              <a:rPr lang="en-US" sz="2400" dirty="0"/>
              <a:t>Replaces expansion function: </a:t>
            </a:r>
            <a:r>
              <a:rPr lang="en-US" sz="1800" dirty="0">
                <a:solidFill>
                  <a:srgbClr val="000000"/>
                </a:solidFill>
              </a:rPr>
              <a:t>During Expansion, the flow matrix is multiplied by the </a:t>
            </a:r>
            <a:r>
              <a:rPr lang="en-US" sz="1800" dirty="0">
                <a:solidFill>
                  <a:srgbClr val="FF0000"/>
                </a:solidFill>
              </a:rPr>
              <a:t>initial canonical transition </a:t>
            </a:r>
            <a:r>
              <a:rPr lang="en-US" sz="1800" dirty="0" smtClean="0">
                <a:solidFill>
                  <a:srgbClr val="FF0000"/>
                </a:solidFill>
              </a:rPr>
              <a:t>matrix</a:t>
            </a:r>
            <a:r>
              <a:rPr lang="en-US" sz="1800" dirty="0">
                <a:solidFill>
                  <a:srgbClr val="000000"/>
                </a:solidFill>
              </a:rPr>
              <a:t>.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000000"/>
                </a:solidFill>
              </a:rPr>
              <a:t>This prevents the columns from diverging too much and hence not producing separate clusters. </a:t>
            </a:r>
          </a:p>
          <a:p>
            <a:pPr marL="0" indent="0" rtl="0">
              <a:spcBef>
                <a:spcPts val="0"/>
              </a:spcBef>
              <a:buNone/>
            </a:pPr>
            <a:r>
              <a:rPr lang="en-US" dirty="0"/>
              <a:t> </a:t>
            </a:r>
          </a:p>
          <a:p>
            <a:pPr marL="0" indent="0" rtl="0">
              <a:spcBef>
                <a:spcPts val="0"/>
              </a:spcBef>
              <a:buNone/>
            </a:pPr>
            <a:r>
              <a:rPr lang="en-US" dirty="0"/>
              <a:t> </a:t>
            </a:r>
          </a:p>
          <a:p>
            <a:pPr marL="1371600" indent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</a:rPr>
              <a:t>   </a:t>
            </a:r>
          </a:p>
          <a:p>
            <a:pPr marL="1371600" indent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</a:rPr>
              <a:t>Still suffers from scalability problem  </a:t>
            </a:r>
            <a:r>
              <a:rPr lang="en-US" sz="2400" dirty="0" smtClean="0">
                <a:solidFill>
                  <a:schemeClr val="dk1"/>
                </a:solidFill>
              </a:rPr>
              <a:t> </a:t>
            </a:r>
          </a:p>
          <a:p>
            <a:pPr marL="1371600" indent="0" rtl="0">
              <a:spcBef>
                <a:spcPts val="0"/>
              </a:spcBef>
              <a:buNone/>
            </a:pPr>
            <a:endParaRPr lang="en-US" sz="2400" dirty="0">
              <a:solidFill>
                <a:schemeClr val="dk1"/>
              </a:solidFill>
            </a:endParaRPr>
          </a:p>
          <a:p>
            <a:pPr marL="1371600" indent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</a:rPr>
              <a:t>	</a:t>
            </a:r>
            <a:r>
              <a:rPr lang="en-US" sz="2400" dirty="0" smtClean="0">
                <a:solidFill>
                  <a:schemeClr val="dk1"/>
                </a:solidFill>
              </a:rPr>
              <a:t>          Possible Solution:  </a:t>
            </a:r>
          </a:p>
          <a:p>
            <a:pPr marL="914400" indent="0" rtl="0">
              <a:spcBef>
                <a:spcPts val="0"/>
              </a:spcBef>
              <a:buNone/>
            </a:pPr>
            <a:r>
              <a:rPr lang="en-US" sz="2400" b="1" u="sng" dirty="0" smtClean="0">
                <a:solidFill>
                  <a:schemeClr val="dk1"/>
                </a:solidFill>
              </a:rPr>
              <a:t>Multi-Level </a:t>
            </a:r>
            <a:r>
              <a:rPr lang="en-US" sz="2400" b="1" u="sng" dirty="0" smtClean="0">
                <a:solidFill>
                  <a:srgbClr val="FF0000"/>
                </a:solidFill>
              </a:rPr>
              <a:t>Regularized</a:t>
            </a:r>
            <a:r>
              <a:rPr lang="en-US" sz="2400" b="1" u="sng" dirty="0" smtClean="0">
                <a:solidFill>
                  <a:schemeClr val="dk1"/>
                </a:solidFill>
              </a:rPr>
              <a:t> Markov Clustering</a:t>
            </a:r>
            <a:endParaRPr lang="en-US" sz="2400" b="1" u="sng" dirty="0">
              <a:solidFill>
                <a:schemeClr val="dk1"/>
              </a:solidFill>
            </a:endParaRP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972" y="3329620"/>
            <a:ext cx="4400550" cy="6477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961207" y="797968"/>
            <a:ext cx="10547170" cy="136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 dirty="0">
                <a:solidFill>
                  <a:schemeClr val="lt2"/>
                </a:solidFill>
              </a:rPr>
              <a:t>Multilevel </a:t>
            </a:r>
            <a:r>
              <a:rPr lang="en-US" sz="3600" dirty="0" smtClean="0">
                <a:solidFill>
                  <a:schemeClr val="lt2"/>
                </a:solidFill>
              </a:rPr>
              <a:t>Regularized </a:t>
            </a:r>
            <a:br>
              <a:rPr lang="en-US" sz="3600" dirty="0" smtClean="0">
                <a:solidFill>
                  <a:schemeClr val="lt2"/>
                </a:solidFill>
              </a:rPr>
            </a:br>
            <a:r>
              <a:rPr lang="en-US" sz="3600" dirty="0" smtClean="0">
                <a:solidFill>
                  <a:schemeClr val="lt2"/>
                </a:solidFill>
              </a:rPr>
              <a:t>Markov Clustering Algorithm</a:t>
            </a:r>
            <a:endParaRPr lang="en-US" sz="3600" dirty="0">
              <a:solidFill>
                <a:schemeClr val="lt2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712" y="2159975"/>
            <a:ext cx="7532575" cy="4309675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Rectangle 1"/>
          <p:cNvSpPr/>
          <p:nvPr/>
        </p:nvSpPr>
        <p:spPr>
          <a:xfrm>
            <a:off x="2496065" y="655022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</a:rPr>
              <a:t>Source: </a:t>
            </a:r>
            <a:r>
              <a:rPr lang="en-US" dirty="0" err="1" smtClean="0">
                <a:latin typeface="Times New Roman" charset="0"/>
                <a:ea typeface="Times New Roman" charset="0"/>
              </a:rPr>
              <a:t>Venu</a:t>
            </a:r>
            <a:r>
              <a:rPr lang="en-US" dirty="0" smtClean="0">
                <a:latin typeface="Times New Roman" charset="0"/>
                <a:ea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</a:rPr>
              <a:t>Satuluri</a:t>
            </a:r>
            <a:r>
              <a:rPr lang="en-US" dirty="0" smtClean="0">
                <a:latin typeface="Times New Roman" charset="0"/>
                <a:ea typeface="Times New Roman" charset="0"/>
              </a:rPr>
              <a:t>, Ohio </a:t>
            </a:r>
            <a:r>
              <a:rPr lang="en-US" dirty="0">
                <a:latin typeface="Times New Roman" charset="0"/>
                <a:ea typeface="Times New Roman" charset="0"/>
              </a:rPr>
              <a:t>State University, 2009 </a:t>
            </a:r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960119" y="623370"/>
            <a:ext cx="7221600" cy="136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 dirty="0">
                <a:solidFill>
                  <a:schemeClr val="lt2"/>
                </a:solidFill>
              </a:rPr>
              <a:t>Maximal matching</a:t>
            </a:r>
            <a:r>
              <a:rPr lang="en-US" sz="3600" dirty="0">
                <a:solidFill>
                  <a:schemeClr val="dk1"/>
                </a:solidFill>
              </a:rPr>
              <a:t> 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119" y="1985369"/>
            <a:ext cx="7432660" cy="4193009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Rectangle 1"/>
          <p:cNvSpPr/>
          <p:nvPr/>
        </p:nvSpPr>
        <p:spPr>
          <a:xfrm>
            <a:off x="3517991" y="6335405"/>
            <a:ext cx="25058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</a:rPr>
              <a:t>Source: </a:t>
            </a:r>
            <a:r>
              <a:rPr lang="en-US" dirty="0" err="1" smtClean="0">
                <a:latin typeface="Times New Roman" charset="0"/>
                <a:ea typeface="Times New Roman" charset="0"/>
              </a:rPr>
              <a:t>Zardosht</a:t>
            </a:r>
            <a:r>
              <a:rPr lang="en-US" dirty="0" smtClean="0">
                <a:latin typeface="Times New Roman" charset="0"/>
                <a:ea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</a:rPr>
              <a:t>Lasheff</a:t>
            </a:r>
            <a:r>
              <a:rPr lang="en-US" dirty="0" smtClean="0">
                <a:latin typeface="Times New Roman" charset="0"/>
                <a:ea typeface="Times New Roman" charset="0"/>
              </a:rPr>
              <a:t>, </a:t>
            </a:r>
            <a:r>
              <a:rPr lang="en-US" dirty="0"/>
              <a:t>MIT</a:t>
            </a:r>
            <a:r>
              <a:rPr lang="en-SG" dirty="0"/>
              <a:t> </a:t>
            </a:r>
            <a:r>
              <a:rPr lang="en-SG" dirty="0" smtClean="0"/>
              <a:t> </a:t>
            </a:r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960119" y="466343"/>
            <a:ext cx="7221600" cy="136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 dirty="0">
                <a:solidFill>
                  <a:schemeClr val="lt2"/>
                </a:solidFill>
              </a:rPr>
              <a:t>Curtailed RMCL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456119" y="1692875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</a:rPr>
              <a:t>Beginning with the </a:t>
            </a:r>
            <a:r>
              <a:rPr lang="en-US" sz="2400" dirty="0">
                <a:solidFill>
                  <a:srgbClr val="FF0000"/>
                </a:solidFill>
              </a:rPr>
              <a:t>coarsest graph</a:t>
            </a:r>
            <a:r>
              <a:rPr lang="en-US" sz="2400" dirty="0">
                <a:solidFill>
                  <a:schemeClr val="dk1"/>
                </a:solidFill>
              </a:rPr>
              <a:t>, R-MCL is run for a few </a:t>
            </a:r>
            <a:r>
              <a:rPr lang="en-US" sz="2400" dirty="0" smtClean="0">
                <a:solidFill>
                  <a:schemeClr val="dk1"/>
                </a:solidFill>
              </a:rPr>
              <a:t>iterations </a:t>
            </a:r>
            <a:r>
              <a:rPr lang="en-US" sz="2400" dirty="0" smtClean="0"/>
              <a:t>(</a:t>
            </a:r>
            <a:r>
              <a:rPr lang="en-US" sz="2400" i="1" u="sng" dirty="0" smtClean="0">
                <a:solidFill>
                  <a:srgbClr val="FF0000"/>
                </a:solidFill>
              </a:rPr>
              <a:t>Curtailed RMCL</a:t>
            </a:r>
            <a:r>
              <a:rPr lang="en-US" sz="2400" dirty="0" smtClean="0"/>
              <a:t>). </a:t>
            </a:r>
            <a:r>
              <a:rPr lang="en-US" sz="2400" dirty="0" smtClean="0">
                <a:solidFill>
                  <a:schemeClr val="dk1"/>
                </a:solidFill>
              </a:rPr>
              <a:t>In the </a:t>
            </a:r>
            <a:r>
              <a:rPr lang="en-US" sz="2400" dirty="0">
                <a:solidFill>
                  <a:schemeClr val="dk1"/>
                </a:solidFill>
              </a:rPr>
              <a:t>implementation </a:t>
            </a:r>
            <a:r>
              <a:rPr lang="en-US" sz="2400" dirty="0" smtClean="0"/>
              <a:t>it is</a:t>
            </a:r>
            <a:r>
              <a:rPr lang="en-US" sz="2400" dirty="0" smtClean="0">
                <a:solidFill>
                  <a:schemeClr val="dk1"/>
                </a:solidFill>
              </a:rPr>
              <a:t> ran </a:t>
            </a:r>
            <a:r>
              <a:rPr lang="en-US" sz="2400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chemeClr val="dk1"/>
                </a:solidFill>
              </a:rPr>
              <a:t> times.  </a:t>
            </a:r>
          </a:p>
          <a:p>
            <a:pPr marL="0" lvl="0" indent="0" rtl="0">
              <a:spcBef>
                <a:spcPts val="0"/>
              </a:spcBef>
              <a:buNone/>
            </a:pPr>
            <a:endParaRPr lang="en-US" sz="24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</a:rPr>
              <a:t>The flow values at the end of this Curtailed R-MCL run are then </a:t>
            </a:r>
            <a:r>
              <a:rPr lang="en-US" sz="2400" dirty="0">
                <a:solidFill>
                  <a:srgbClr val="FF0000"/>
                </a:solidFill>
              </a:rPr>
              <a:t>projected </a:t>
            </a:r>
            <a:r>
              <a:rPr lang="en-US" sz="2400" dirty="0">
                <a:solidFill>
                  <a:schemeClr val="dk1"/>
                </a:solidFill>
              </a:rPr>
              <a:t>on to the refined graph of the current </a:t>
            </a:r>
            <a:r>
              <a:rPr lang="en-US" sz="2400" dirty="0" smtClean="0">
                <a:solidFill>
                  <a:schemeClr val="dk1"/>
                </a:solidFill>
              </a:rPr>
              <a:t>graph. </a:t>
            </a:r>
            <a:endParaRPr lang="en-US" sz="2400" dirty="0" smtClean="0"/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R-MCL </a:t>
            </a:r>
            <a:r>
              <a:rPr lang="en-US" sz="2400" dirty="0">
                <a:solidFill>
                  <a:srgbClr val="FF0000"/>
                </a:solidFill>
              </a:rPr>
              <a:t>is run again </a:t>
            </a:r>
            <a:r>
              <a:rPr lang="en-US" sz="2400" dirty="0">
                <a:solidFill>
                  <a:schemeClr val="dk1"/>
                </a:solidFill>
              </a:rPr>
              <a:t>for a few iterations on the refined graph, and this is repeated until we reach the original graph.  </a:t>
            </a:r>
            <a:r>
              <a:rPr lang="en-US" sz="2400" dirty="0" smtClean="0">
                <a:solidFill>
                  <a:schemeClr val="dk1"/>
                </a:solidFill>
              </a:rPr>
              <a:t>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dk1"/>
                </a:solidFill>
              </a:rPr>
              <a:t>Why not just run full R-MCL on the coarse graphs to save time? </a:t>
            </a:r>
          </a:p>
          <a:p>
            <a:pPr marL="0" lvl="0" indent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Large number of iterations of R-MCL will lead to early convergence and thus at the successive </a:t>
            </a:r>
            <a:r>
              <a:rPr lang="en-US" sz="2000" dirty="0" err="1">
                <a:solidFill>
                  <a:schemeClr val="dk1"/>
                </a:solidFill>
              </a:rPr>
              <a:t>uncoarsening</a:t>
            </a:r>
            <a:r>
              <a:rPr lang="en-US" sz="2000" dirty="0">
                <a:solidFill>
                  <a:schemeClr val="dk1"/>
                </a:solidFill>
              </a:rPr>
              <a:t> levels we will get the </a:t>
            </a:r>
            <a:r>
              <a:rPr lang="en-US" sz="2000" dirty="0">
                <a:solidFill>
                  <a:srgbClr val="FF0000"/>
                </a:solidFill>
              </a:rPr>
              <a:t>same convergent </a:t>
            </a:r>
            <a:r>
              <a:rPr lang="en-US" sz="2000" dirty="0" smtClean="0">
                <a:solidFill>
                  <a:srgbClr val="FF0000"/>
                </a:solidFill>
              </a:rPr>
              <a:t>flows</a:t>
            </a:r>
            <a:r>
              <a:rPr lang="en-US" sz="2000" dirty="0" smtClean="0">
                <a:solidFill>
                  <a:schemeClr val="dk1"/>
                </a:solidFill>
              </a:rPr>
              <a:t>. </a:t>
            </a:r>
            <a:r>
              <a:rPr lang="en-US" sz="1100" dirty="0">
                <a:solidFill>
                  <a:schemeClr val="dk1"/>
                </a:solidFill>
              </a:rPr>
              <a:t>				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</a:rPr>
              <a:t>			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</a:rPr>
              <a:t>		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1092083" y="753726"/>
            <a:ext cx="7221600" cy="136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</a:rPr>
              <a:t>		 	 	 		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</a:rPr>
              <a:t>			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</a:rPr>
              <a:t>				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</a:rPr>
              <a:t>					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3600" dirty="0">
                <a:solidFill>
                  <a:schemeClr val="lt2"/>
                </a:solidFill>
              </a:rPr>
              <a:t>RMCL on initial graph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</a:rPr>
              <a:t>				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</a:rPr>
              <a:t>			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</a:rPr>
              <a:t>		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1949" y="5899041"/>
            <a:ext cx="7850287" cy="130054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</a:rPr>
              <a:t>	</a:t>
            </a:r>
            <a:r>
              <a:rPr lang="en-US" sz="1400" dirty="0">
                <a:solidFill>
                  <a:schemeClr val="dk1"/>
                </a:solidFill>
                <a:sym typeface="Calibri"/>
              </a:rPr>
              <a:t>With flow values initialized from the previous phase, R-MCL is run on the final graph until convergence. The flow matrix at the end is converted into a clustering in the usual way, with all the nodes that flow into the same “attractor” node being assigned into one cluster</a:t>
            </a:r>
            <a:r>
              <a:rPr lang="en-US" sz="1400" dirty="0">
                <a:solidFill>
                  <a:schemeClr val="dk1"/>
                </a:solidFill>
              </a:rPr>
              <a:t>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</a:rPr>
              <a:t>				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</a:rPr>
              <a:t>			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</a:rPr>
              <a:t>		</a:t>
            </a:r>
          </a:p>
          <a:p>
            <a:pPr>
              <a:spcBef>
                <a:spcPts val="0"/>
              </a:spcBef>
              <a:buNone/>
            </a:pPr>
            <a:endParaRPr sz="1400" dirty="0"/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159" y="1933904"/>
            <a:ext cx="5113866" cy="3965137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60119" y="466343"/>
            <a:ext cx="7221600" cy="136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3600"/>
              <a:t>Introduction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377822" y="2060615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900" dirty="0">
              <a:highlight>
                <a:srgbClr val="FFFFFF"/>
              </a:highlight>
            </a:endParaRPr>
          </a:p>
          <a:p>
            <a:pPr marL="457200" lvl="0" indent="-228600" rtl="0">
              <a:spcBef>
                <a:spcPts val="0"/>
              </a:spcBef>
              <a:buSzPct val="100000"/>
              <a:buFont typeface="Times New Roman"/>
            </a:pPr>
            <a:r>
              <a:rPr lang="en-US" sz="1800" dirty="0">
                <a:solidFill>
                  <a:schemeClr val="bg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patterns in data, or grouping similar groups of data-points together into </a:t>
            </a:r>
            <a:r>
              <a:rPr lang="en-US" sz="1800" dirty="0" smtClean="0">
                <a:solidFill>
                  <a:schemeClr val="bg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clusters.</a:t>
            </a:r>
            <a:endParaRPr lang="en-US" sz="1800" dirty="0">
              <a:solidFill>
                <a:schemeClr val="bg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rtl="0">
              <a:spcBef>
                <a:spcPts val="0"/>
              </a:spcBef>
              <a:buSzPct val="100000"/>
              <a:buFont typeface="Times New Roman"/>
            </a:pPr>
            <a:r>
              <a:rPr lang="en-US" sz="18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graph cluster can be described as a </a:t>
            </a:r>
            <a:r>
              <a:rPr lang="en-US" sz="18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maximal clique </a:t>
            </a:r>
            <a:r>
              <a:rPr lang="en-US" sz="18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a graph. </a:t>
            </a:r>
          </a:p>
          <a:p>
            <a:pPr mar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</a:p>
          <a:p>
            <a:pPr mar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800" dirty="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1800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457200" lvl="0" indent="-22860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800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Clustering </a:t>
            </a:r>
            <a:r>
              <a:rPr lang="en-US" sz="18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means grouping vertices based on the edge structure, forming many vertices within one cluster and just a few edges between clusters.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572" y="3577751"/>
            <a:ext cx="5596099" cy="2264225"/>
          </a:xfrm>
          <a:prstGeom prst="rect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/>
              <a:t>Multi-core processing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1" y="1950719"/>
            <a:ext cx="9021337" cy="3986099"/>
          </a:xfrm>
        </p:spPr>
        <p:txBody>
          <a:bodyPr/>
          <a:lstStyle/>
          <a:p>
            <a:r>
              <a:rPr lang="en-US" dirty="0" smtClean="0"/>
              <a:t> By </a:t>
            </a:r>
            <a:r>
              <a:rPr lang="en-US" dirty="0">
                <a:solidFill>
                  <a:srgbClr val="FF0000"/>
                </a:solidFill>
              </a:rPr>
              <a:t>parallelizing</a:t>
            </a:r>
            <a:r>
              <a:rPr lang="en-US" dirty="0"/>
              <a:t> the most time consuming region of the sequential MLR-MCL </a:t>
            </a:r>
            <a:r>
              <a:rPr lang="en-US" dirty="0" smtClean="0"/>
              <a:t>algorithm. </a:t>
            </a:r>
          </a:p>
          <a:p>
            <a:pPr marL="1473200" lvl="3" indent="0">
              <a:buNone/>
            </a:pPr>
            <a:endParaRPr lang="en-US" dirty="0" smtClean="0"/>
          </a:p>
          <a:p>
            <a:pPr marL="1473200" lvl="3" indent="0">
              <a:buNone/>
            </a:pPr>
            <a:r>
              <a:rPr lang="en-US" dirty="0" smtClean="0"/>
              <a:t>	             	     MLR-MCL’s </a:t>
            </a:r>
            <a:r>
              <a:rPr lang="en-US" dirty="0">
                <a:solidFill>
                  <a:srgbClr val="FF0000"/>
                </a:solidFill>
              </a:rPr>
              <a:t>regularized</a:t>
            </a:r>
            <a:r>
              <a:rPr lang="en-US" dirty="0"/>
              <a:t> </a:t>
            </a:r>
            <a:r>
              <a:rPr lang="en-US" dirty="0" smtClean="0"/>
              <a:t>function </a:t>
            </a:r>
          </a:p>
          <a:p>
            <a:pPr marL="139700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pPr marL="139700" indent="0">
              <a:buNone/>
            </a:pPr>
            <a:r>
              <a:rPr lang="en-US" dirty="0" smtClean="0"/>
              <a:t>   </a:t>
            </a:r>
          </a:p>
          <a:p>
            <a:pPr marL="139700" indent="0">
              <a:buNone/>
            </a:pPr>
            <a:endParaRPr lang="en-US" dirty="0" smtClean="0"/>
          </a:p>
          <a:p>
            <a:r>
              <a:rPr lang="en-US" dirty="0" smtClean="0"/>
              <a:t> Same with MLR-MCL’s </a:t>
            </a:r>
            <a:r>
              <a:rPr lang="en-US" dirty="0">
                <a:solidFill>
                  <a:srgbClr val="FF0000"/>
                </a:solidFill>
              </a:rPr>
              <a:t>coarsening</a:t>
            </a:r>
            <a:r>
              <a:rPr lang="en-US" dirty="0"/>
              <a:t> </a:t>
            </a:r>
            <a:r>
              <a:rPr lang="en-US" dirty="0" smtClean="0"/>
              <a:t>function.</a:t>
            </a:r>
          </a:p>
          <a:p>
            <a:r>
              <a:rPr lang="en-US" dirty="0" smtClean="0"/>
              <a:t> 1 </a:t>
            </a:r>
            <a:r>
              <a:rPr lang="en-US" dirty="0"/>
              <a:t>second, on average there are 65536 </a:t>
            </a:r>
            <a:r>
              <a:rPr lang="en-US" dirty="0" smtClean="0"/>
              <a:t>iterations.</a:t>
            </a:r>
            <a:r>
              <a:rPr lang="en-SG" dirty="0" smtClean="0"/>
              <a:t>  </a:t>
            </a:r>
          </a:p>
          <a:p>
            <a:r>
              <a:rPr lang="en-US" dirty="0" smtClean="0"/>
              <a:t> Have </a:t>
            </a:r>
            <a:r>
              <a:rPr lang="en-US" dirty="0"/>
              <a:t>a speed up relative to the </a:t>
            </a:r>
            <a:r>
              <a:rPr lang="en-US" dirty="0">
                <a:solidFill>
                  <a:srgbClr val="FF0000"/>
                </a:solidFill>
              </a:rPr>
              <a:t>cores</a:t>
            </a:r>
            <a:r>
              <a:rPr lang="en-US" dirty="0"/>
              <a:t> in a </a:t>
            </a:r>
            <a:r>
              <a:rPr lang="en-US" dirty="0" smtClean="0"/>
              <a:t>computer.</a:t>
            </a:r>
            <a:r>
              <a:rPr lang="en-SG" dirty="0" smtClean="0"/>
              <a:t> </a:t>
            </a:r>
            <a:endParaRPr lang="en-US" dirty="0"/>
          </a:p>
        </p:txBody>
      </p:sp>
      <p:pic>
        <p:nvPicPr>
          <p:cNvPr id="5" name="image16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914478" y="3256689"/>
            <a:ext cx="4648200" cy="155257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960119" y="466343"/>
            <a:ext cx="7221600" cy="136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28800" indent="0">
              <a:spcBef>
                <a:spcPts val="0"/>
              </a:spcBef>
              <a:buNone/>
            </a:pPr>
            <a:r>
              <a:rPr lang="en-US" sz="3600" dirty="0"/>
              <a:t>MLR-MCL Analysis</a:t>
            </a:r>
          </a:p>
        </p:txBody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818319" y="1828342"/>
            <a:ext cx="7221600" cy="398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2"/>
              </a:buClr>
              <a:buSzPct val="100000"/>
              <a:buFont typeface="Times New Roman"/>
            </a:pPr>
            <a:r>
              <a:rPr lang="en-US" sz="24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Regularized step </a:t>
            </a:r>
            <a:r>
              <a:rPr lang="en-US" sz="2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equivalent</a:t>
            </a:r>
            <a:r>
              <a:rPr lang="en-US" sz="24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expansion step in </a:t>
            </a:r>
            <a:r>
              <a:rPr lang="en-US" sz="2400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MCL.</a:t>
            </a:r>
          </a:p>
          <a:p>
            <a:pPr lvl="0" indent="0" rtl="0">
              <a:spcBef>
                <a:spcPts val="0"/>
              </a:spcBef>
              <a:buClr>
                <a:schemeClr val="dk2"/>
              </a:buClr>
              <a:buSzPct val="100000"/>
              <a:buNone/>
            </a:pPr>
            <a:endParaRPr lang="en-US" sz="24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rtl="0">
              <a:spcBef>
                <a:spcPts val="0"/>
              </a:spcBef>
              <a:buClr>
                <a:schemeClr val="dk2"/>
              </a:buClr>
              <a:buSzPct val="100000"/>
              <a:buFont typeface="Times New Roman"/>
            </a:pPr>
            <a:r>
              <a:rPr lang="en-US" sz="24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Subsequent regularized steps can be approximated as O(k*|E|) where k is the average number of nonzero entries per </a:t>
            </a:r>
            <a:r>
              <a:rPr lang="en-US" sz="2400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column.   </a:t>
            </a:r>
          </a:p>
          <a:p>
            <a:pPr lvl="0" indent="0" rtl="0">
              <a:spcBef>
                <a:spcPts val="0"/>
              </a:spcBef>
              <a:buClr>
                <a:schemeClr val="dk2"/>
              </a:buClr>
              <a:buSzPct val="100000"/>
              <a:buNone/>
            </a:pPr>
            <a:endParaRPr lang="en-US" sz="24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rtl="0">
              <a:spcBef>
                <a:spcPts val="0"/>
              </a:spcBef>
              <a:buClr>
                <a:schemeClr val="dk2"/>
              </a:buClr>
              <a:buSzPct val="100000"/>
              <a:buFont typeface="Times New Roman"/>
            </a:pPr>
            <a:r>
              <a:rPr lang="en-US" sz="24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the first initial RMCL is run on the coarsest graph first there are rarely more than a few tens nonzero entries per column.  </a:t>
            </a:r>
            <a:r>
              <a:rPr lang="en-US" sz="2400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lvl="0" indent="0" rtl="0">
              <a:spcBef>
                <a:spcPts val="0"/>
              </a:spcBef>
              <a:buClr>
                <a:schemeClr val="dk2"/>
              </a:buClr>
              <a:buSzPct val="100000"/>
              <a:buNone/>
            </a:pPr>
            <a:endParaRPr lang="en-US" sz="24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rtl="0">
              <a:spcBef>
                <a:spcPts val="0"/>
              </a:spcBef>
              <a:buClr>
                <a:schemeClr val="dk2"/>
              </a:buClr>
              <a:buSzPct val="75000"/>
              <a:buFont typeface="Times New Roman"/>
            </a:pPr>
            <a:r>
              <a:rPr lang="en-US" sz="24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overall time complexity can be approximated to be </a:t>
            </a:r>
            <a:endParaRPr lang="en-US" sz="18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248" y="6282080"/>
            <a:ext cx="1931824" cy="4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961194" y="664720"/>
            <a:ext cx="7221600" cy="136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 dirty="0">
                <a:solidFill>
                  <a:schemeClr val="lt2"/>
                </a:solidFill>
              </a:rPr>
              <a:t>Chinese Whispers Algorithm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961194" y="1744099"/>
            <a:ext cx="7221600" cy="398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 rtl="0">
              <a:spcBef>
                <a:spcPts val="0"/>
              </a:spcBef>
              <a:buNone/>
            </a:pPr>
            <a:r>
              <a:rPr lang="en-US" sz="2400"/>
              <a:t>A randomized graph-clustering algorithm, which is time-linear in the number of edges.   </a:t>
            </a:r>
          </a:p>
          <a:p>
            <a:pPr rtl="0">
              <a:spcBef>
                <a:spcPts val="0"/>
              </a:spcBef>
              <a:buNone/>
            </a:pPr>
            <a:r>
              <a:rPr lang="en-US"/>
              <a:t> </a:t>
            </a:r>
          </a:p>
          <a:p>
            <a:pPr rtl="0">
              <a:spcBef>
                <a:spcPts val="0"/>
              </a:spcBef>
              <a:buNone/>
            </a:pPr>
            <a:r>
              <a:rPr lang="en-US"/>
              <a:t> </a:t>
            </a:r>
          </a:p>
          <a:p>
            <a:pPr rtl="0">
              <a:spcBef>
                <a:spcPts val="0"/>
              </a:spcBef>
              <a:buNone/>
            </a:pPr>
            <a:r>
              <a:rPr lang="en-US"/>
              <a:t> 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marL="139700" indent="0" rtl="0">
              <a:spcBef>
                <a:spcPts val="0"/>
              </a:spcBef>
              <a:buNone/>
            </a:pPr>
            <a:r>
              <a:rPr lang="en-US" sz="2400" b="1"/>
              <a:t>Pseudo code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56" y="3021187"/>
            <a:ext cx="3467749" cy="1200674"/>
          </a:xfrm>
          <a:prstGeom prst="rect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97" name="Shape 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526" y="2700819"/>
            <a:ext cx="4181474" cy="352425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8" name="Shape 298"/>
          <p:cNvSpPr/>
          <p:nvPr/>
        </p:nvSpPr>
        <p:spPr>
          <a:xfrm>
            <a:off x="3880987" y="4099550"/>
            <a:ext cx="760800" cy="40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762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99" name="Shape 2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857" y="4787725"/>
            <a:ext cx="3631899" cy="1133475"/>
          </a:xfrm>
          <a:prstGeom prst="rect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Rectangle 1"/>
          <p:cNvSpPr/>
          <p:nvPr/>
        </p:nvSpPr>
        <p:spPr>
          <a:xfrm>
            <a:off x="3241068" y="6404298"/>
            <a:ext cx="26597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Times New Roman" charset="0"/>
                <a:ea typeface="Times New Roman" charset="0"/>
              </a:rPr>
              <a:t>Source: Chris </a:t>
            </a:r>
            <a:r>
              <a:rPr lang="en-US" sz="1000" dirty="0" err="1" smtClean="0">
                <a:latin typeface="Times New Roman" charset="0"/>
                <a:ea typeface="Times New Roman" charset="0"/>
              </a:rPr>
              <a:t>Biemann</a:t>
            </a:r>
            <a:r>
              <a:rPr lang="en-US" sz="1000" dirty="0" smtClean="0">
                <a:latin typeface="Times New Roman" charset="0"/>
                <a:ea typeface="Times New Roman" charset="0"/>
              </a:rPr>
              <a:t>, </a:t>
            </a:r>
            <a:r>
              <a:rPr lang="en-US" sz="1000" dirty="0"/>
              <a:t>University of Leipzig</a:t>
            </a:r>
            <a:r>
              <a:rPr lang="en-SG" sz="1000" dirty="0"/>
              <a:t> </a:t>
            </a:r>
            <a:r>
              <a:rPr lang="en-SG" sz="1000" dirty="0" smtClean="0"/>
              <a:t> </a:t>
            </a:r>
            <a:endParaRPr lang="en-US" sz="10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1062294" y="783668"/>
            <a:ext cx="7221600" cy="136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 dirty="0">
                <a:solidFill>
                  <a:schemeClr val="lt2"/>
                </a:solidFill>
              </a:rPr>
              <a:t>Converge Problem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solidFill>
                <a:schemeClr val="lt2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254247" y="4098764"/>
            <a:ext cx="3623100" cy="293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03200" indent="0" rtl="0">
              <a:spcBef>
                <a:spcPts val="0"/>
              </a:spcBef>
              <a:buNone/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203200" indent="0" rtl="0">
              <a:spcBef>
                <a:spcPts val="0"/>
              </a:spcBef>
              <a:buNone/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In this case, where does middle node go? 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203200" indent="0" rtl="0">
              <a:spcBef>
                <a:spcPts val="0"/>
              </a:spcBef>
              <a:buNone/>
            </a:pP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 marL="203200" indent="0" rtl="0">
              <a:spcBef>
                <a:spcPts val="0"/>
              </a:spcBef>
              <a:buNone/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Ties, however, do not play a major role in weighted graphs.  </a:t>
            </a:r>
          </a:p>
          <a:p>
            <a:pPr marL="203200" indent="0" rtl="0">
              <a:spcBef>
                <a:spcPts val="0"/>
              </a:spcBef>
              <a:buNone/>
            </a:pPr>
            <a:r>
              <a:rPr lang="en-US" sz="1800" b="1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203200" indent="0" rtl="0">
              <a:spcBef>
                <a:spcPts val="0"/>
              </a:spcBef>
              <a:buNone/>
            </a:pPr>
            <a:r>
              <a:rPr lang="en-US" sz="1800" b="1" dirty="0">
                <a:latin typeface="Arial" charset="0"/>
                <a:ea typeface="Arial" charset="0"/>
                <a:cs typeface="Arial" charset="0"/>
              </a:rPr>
              <a:t>Solution:</a:t>
            </a:r>
          </a:p>
          <a:p>
            <a:pPr marL="203200" lvl="0" indent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Random assignment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.</a:t>
            </a: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975" y="2145675"/>
            <a:ext cx="3857625" cy="1847799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08" name="Shape 3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588" y="2145667"/>
            <a:ext cx="3122399" cy="1925025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09" name="Shape 309"/>
          <p:cNvSpPr txBox="1">
            <a:spLocks noGrp="1"/>
          </p:cNvSpPr>
          <p:nvPr>
            <p:ph type="body" idx="2"/>
          </p:nvPr>
        </p:nvSpPr>
        <p:spPr>
          <a:xfrm>
            <a:off x="5049109" y="4304857"/>
            <a:ext cx="3623100" cy="29337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203200" lvl="0" indent="0" rtl="0">
              <a:spcBef>
                <a:spcPts val="0"/>
              </a:spcBef>
              <a:buNone/>
            </a:pPr>
            <a:r>
              <a:rPr lang="en-US" sz="1800" dirty="0"/>
              <a:t> </a:t>
            </a:r>
          </a:p>
          <a:p>
            <a:pPr marL="203200" lvl="0" indent="0" rtl="0">
              <a:spcBef>
                <a:spcPts val="0"/>
              </a:spcBef>
              <a:buNone/>
            </a:pPr>
            <a:r>
              <a:rPr lang="en-US" sz="1800" dirty="0"/>
              <a:t>Oscillating classes</a:t>
            </a:r>
          </a:p>
          <a:p>
            <a:pPr marL="203200" indent="0" rtl="0">
              <a:spcBef>
                <a:spcPts val="0"/>
              </a:spcBef>
              <a:buNone/>
            </a:pPr>
            <a:r>
              <a:rPr lang="en-US" sz="1800" dirty="0"/>
              <a:t> </a:t>
            </a:r>
          </a:p>
          <a:p>
            <a:pPr marL="203200" lvl="0" indent="0" rtl="0">
              <a:spcBef>
                <a:spcPts val="0"/>
              </a:spcBef>
              <a:buNone/>
            </a:pPr>
            <a:r>
              <a:rPr lang="en-US" sz="1800" b="1" dirty="0"/>
              <a:t>Solution</a:t>
            </a:r>
            <a:r>
              <a:rPr lang="en-US" sz="1800" b="1" dirty="0" smtClean="0"/>
              <a:t>: </a:t>
            </a:r>
            <a:endParaRPr lang="en-US" sz="1800" b="1" dirty="0"/>
          </a:p>
          <a:p>
            <a:pPr marL="203200" indent="0" rtl="0">
              <a:spcBef>
                <a:spcPts val="0"/>
              </a:spcBef>
              <a:buNone/>
            </a:pPr>
            <a:r>
              <a:rPr lang="en-US" sz="1800" dirty="0"/>
              <a:t>• Random mutation  </a:t>
            </a:r>
          </a:p>
          <a:p>
            <a:pPr marL="203200" indent="0" rtl="0">
              <a:spcBef>
                <a:spcPts val="0"/>
              </a:spcBef>
              <a:buNone/>
            </a:pPr>
            <a:r>
              <a:rPr lang="en-US" sz="1800" dirty="0"/>
              <a:t>• Keep class </a:t>
            </a:r>
          </a:p>
          <a:p>
            <a:pPr marL="203200"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• </a:t>
            </a:r>
            <a:r>
              <a:rPr lang="en-US" sz="1800" dirty="0" smtClean="0">
                <a:solidFill>
                  <a:srgbClr val="FF0000"/>
                </a:solidFill>
              </a:rPr>
              <a:t>Continuous </a:t>
            </a:r>
            <a:r>
              <a:rPr lang="en-US" sz="1800" dirty="0">
                <a:solidFill>
                  <a:srgbClr val="FF0000"/>
                </a:solidFill>
              </a:rPr>
              <a:t>update</a:t>
            </a:r>
          </a:p>
        </p:txBody>
      </p:sp>
      <p:sp>
        <p:nvSpPr>
          <p:cNvPr id="7" name="Rectangle 6"/>
          <p:cNvSpPr/>
          <p:nvPr/>
        </p:nvSpPr>
        <p:spPr>
          <a:xfrm>
            <a:off x="3029195" y="4210172"/>
            <a:ext cx="26597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Times New Roman" charset="0"/>
                <a:ea typeface="Times New Roman" charset="0"/>
              </a:rPr>
              <a:t>Source: Chris </a:t>
            </a:r>
            <a:r>
              <a:rPr lang="en-US" sz="1000" dirty="0" err="1" smtClean="0">
                <a:latin typeface="Times New Roman" charset="0"/>
                <a:ea typeface="Times New Roman" charset="0"/>
              </a:rPr>
              <a:t>Biemann</a:t>
            </a:r>
            <a:r>
              <a:rPr lang="en-US" sz="1000" dirty="0" smtClean="0">
                <a:latin typeface="Times New Roman" charset="0"/>
                <a:ea typeface="Times New Roman" charset="0"/>
              </a:rPr>
              <a:t>, </a:t>
            </a:r>
            <a:r>
              <a:rPr lang="en-US" sz="1000" dirty="0"/>
              <a:t>University of Leipzig</a:t>
            </a:r>
            <a:r>
              <a:rPr lang="en-SG" sz="1000" dirty="0"/>
              <a:t> </a:t>
            </a:r>
            <a:r>
              <a:rPr lang="en-SG" sz="1000" dirty="0" smtClean="0"/>
              <a:t> </a:t>
            </a:r>
            <a:endParaRPr lang="en-US" sz="10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961194" y="647293"/>
            <a:ext cx="7221600" cy="136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 dirty="0">
                <a:solidFill>
                  <a:schemeClr val="lt2"/>
                </a:solidFill>
              </a:rPr>
              <a:t>Analysis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597119" y="1828349"/>
            <a:ext cx="7221600" cy="398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2"/>
              </a:buClr>
              <a:buSzPct val="100000"/>
              <a:buFont typeface="Times New Roman"/>
            </a:pPr>
            <a:r>
              <a:rPr lang="en-US" sz="24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order processing </a:t>
            </a:r>
          </a:p>
          <a:p>
            <a:pPr marL="457200" lvl="0" indent="-228600" rtl="0">
              <a:spcBef>
                <a:spcPts val="0"/>
              </a:spcBef>
              <a:buClr>
                <a:schemeClr val="dk2"/>
              </a:buClr>
              <a:buSzPct val="100000"/>
              <a:buFont typeface="Times New Roman"/>
            </a:pPr>
            <a:r>
              <a:rPr lang="en-US" sz="24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Possible ties </a:t>
            </a:r>
          </a:p>
          <a:p>
            <a:pPr marL="0" lvl="0" indent="0">
              <a:spcBef>
                <a:spcPts val="0"/>
              </a:spcBef>
              <a:buNone/>
            </a:pPr>
            <a:endParaRPr sz="24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99" y="3366275"/>
            <a:ext cx="3528525" cy="2476500"/>
          </a:xfrm>
          <a:prstGeom prst="rect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18" name="Shape 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525" y="3293275"/>
            <a:ext cx="4487574" cy="2622499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/>
              <a:t>Performance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343"/>
            <a:ext cx="4474464" cy="2770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464" y="1828341"/>
            <a:ext cx="4667374" cy="27706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284" y="4684962"/>
            <a:ext cx="4163568" cy="2259046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85055" y="3023525"/>
            <a:ext cx="769425" cy="3802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06137" y="5661635"/>
            <a:ext cx="307818" cy="172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808151" y="2472795"/>
            <a:ext cx="1681229" cy="3802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8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274" y="190316"/>
            <a:ext cx="7221600" cy="1361999"/>
          </a:xfrm>
        </p:spPr>
        <p:txBody>
          <a:bodyPr/>
          <a:lstStyle/>
          <a:p>
            <a:pPr algn="ctr"/>
            <a:r>
              <a:rPr lang="en-US" sz="3600" b="1" dirty="0"/>
              <a:t>Number of Clusters involved</a:t>
            </a:r>
            <a:endParaRPr lang="en-US" sz="3600" dirty="0"/>
          </a:p>
        </p:txBody>
      </p:sp>
      <p:pic>
        <p:nvPicPr>
          <p:cNvPr id="5" name="image25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0" y="1392820"/>
            <a:ext cx="4664076" cy="1837690"/>
          </a:xfrm>
          <a:prstGeom prst="rect">
            <a:avLst/>
          </a:prstGeom>
          <a:ln/>
        </p:spPr>
      </p:pic>
      <p:pic>
        <p:nvPicPr>
          <p:cNvPr id="6" name="Picture 5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664074" y="1390967"/>
            <a:ext cx="4477764" cy="1835785"/>
          </a:xfrm>
          <a:prstGeom prst="rect">
            <a:avLst/>
          </a:prstGeom>
          <a:ln/>
        </p:spPr>
      </p:pic>
      <p:pic>
        <p:nvPicPr>
          <p:cNvPr id="7" name="image57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0" y="3237824"/>
            <a:ext cx="4664074" cy="1677075"/>
          </a:xfrm>
          <a:prstGeom prst="rect">
            <a:avLst/>
          </a:prstGeom>
          <a:ln/>
        </p:spPr>
      </p:pic>
      <p:pic>
        <p:nvPicPr>
          <p:cNvPr id="8" name="image55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4664074" y="3226753"/>
            <a:ext cx="4477764" cy="1688148"/>
          </a:xfrm>
          <a:prstGeom prst="rect">
            <a:avLst/>
          </a:prstGeom>
          <a:ln/>
        </p:spPr>
      </p:pic>
      <p:pic>
        <p:nvPicPr>
          <p:cNvPr id="9" name="image99.png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0" y="4914265"/>
            <a:ext cx="4664074" cy="1809750"/>
          </a:xfrm>
          <a:prstGeom prst="rect">
            <a:avLst/>
          </a:prstGeom>
          <a:ln/>
        </p:spPr>
      </p:pic>
      <p:pic>
        <p:nvPicPr>
          <p:cNvPr id="10" name="image91.png"/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4664074" y="4914900"/>
            <a:ext cx="4479926" cy="1809115"/>
          </a:xfrm>
          <a:prstGeom prst="rect">
            <a:avLst/>
          </a:prstGeom>
          <a:ln/>
        </p:spPr>
      </p:pic>
      <p:sp>
        <p:nvSpPr>
          <p:cNvPr id="11" name="TextBox 10"/>
          <p:cNvSpPr txBox="1"/>
          <p:nvPr/>
        </p:nvSpPr>
        <p:spPr>
          <a:xfrm>
            <a:off x="4070951" y="1367649"/>
            <a:ext cx="197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50"/>
                </a:solidFill>
              </a:rPr>
              <a:t>Graph 1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70951" y="2874686"/>
            <a:ext cx="197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50"/>
                </a:solidFill>
              </a:rPr>
              <a:t>Graph 2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70951" y="4737547"/>
            <a:ext cx="197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50"/>
                </a:solidFill>
              </a:rPr>
              <a:t>Graph 3</a:t>
            </a:r>
            <a:endParaRPr lang="en-US" sz="1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81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681" y="651009"/>
            <a:ext cx="7221600" cy="1361999"/>
          </a:xfrm>
        </p:spPr>
        <p:txBody>
          <a:bodyPr/>
          <a:lstStyle/>
          <a:p>
            <a:pPr algn="ctr"/>
            <a:r>
              <a:rPr lang="en-US" sz="3600" b="1" dirty="0"/>
              <a:t>Number of overlapping nodes</a:t>
            </a:r>
            <a:r>
              <a:rPr lang="en-SG" sz="3600" dirty="0"/>
              <a:t/>
            </a:r>
            <a:br>
              <a:rPr lang="en-SG" sz="3600" dirty="0"/>
            </a:br>
            <a:endParaRPr lang="en-US" sz="3600" dirty="0"/>
          </a:p>
        </p:txBody>
      </p:sp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76872" y="2179102"/>
            <a:ext cx="3029268" cy="2004695"/>
          </a:xfrm>
          <a:prstGeom prst="rect">
            <a:avLst/>
          </a:prstGeom>
          <a:ln/>
        </p:spPr>
      </p:pic>
      <p:pic>
        <p:nvPicPr>
          <p:cNvPr id="6" name="image72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066774" y="4515985"/>
            <a:ext cx="3025415" cy="2004695"/>
          </a:xfrm>
          <a:prstGeom prst="rect">
            <a:avLst/>
          </a:prstGeom>
          <a:ln/>
        </p:spPr>
      </p:pic>
      <p:pic>
        <p:nvPicPr>
          <p:cNvPr id="7" name="image24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816343" y="2179102"/>
            <a:ext cx="3152775" cy="2004695"/>
          </a:xfrm>
          <a:prstGeom prst="rect">
            <a:avLst/>
          </a:prstGeom>
          <a:ln/>
        </p:spPr>
      </p:pic>
      <p:sp>
        <p:nvSpPr>
          <p:cNvPr id="8" name="TextBox 7"/>
          <p:cNvSpPr txBox="1"/>
          <p:nvPr/>
        </p:nvSpPr>
        <p:spPr>
          <a:xfrm>
            <a:off x="1268729" y="4183797"/>
            <a:ext cx="197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Graph 1</a:t>
            </a:r>
            <a:endParaRPr lang="en-US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3976078" y="4165225"/>
            <a:ext cx="197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Graph 2</a:t>
            </a: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6992037" y="4183797"/>
            <a:ext cx="197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Graph 3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1743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960119" y="665393"/>
            <a:ext cx="7221600" cy="136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 dirty="0" smtClean="0">
                <a:solidFill>
                  <a:schemeClr val="lt2"/>
                </a:solidFill>
              </a:rPr>
              <a:t>Implementation </a:t>
            </a:r>
            <a:br>
              <a:rPr lang="en-US" sz="3600" dirty="0" smtClean="0">
                <a:solidFill>
                  <a:schemeClr val="lt2"/>
                </a:solidFill>
              </a:rPr>
            </a:br>
            <a:r>
              <a:rPr lang="en-US" sz="3600" dirty="0" smtClean="0">
                <a:solidFill>
                  <a:schemeClr val="lt2"/>
                </a:solidFill>
              </a:rPr>
              <a:t>Step </a:t>
            </a:r>
            <a:r>
              <a:rPr lang="en-US" sz="3600" dirty="0">
                <a:solidFill>
                  <a:schemeClr val="lt2"/>
                </a:solidFill>
              </a:rPr>
              <a:t>1: Displaying Cluster Results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960119" y="2190749"/>
            <a:ext cx="7221600" cy="398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2087"/>
            <a:ext cx="9143999" cy="50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xfrm>
            <a:off x="960119" y="828598"/>
            <a:ext cx="7221600" cy="136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 dirty="0">
                <a:solidFill>
                  <a:schemeClr val="lt2"/>
                </a:solidFill>
              </a:rPr>
              <a:t>Step 2: </a:t>
            </a:r>
            <a:r>
              <a:rPr lang="en-US" sz="3600" dirty="0" smtClean="0">
                <a:solidFill>
                  <a:schemeClr val="lt2"/>
                </a:solidFill>
              </a:rPr>
              <a:t>Tracing Cluster </a:t>
            </a:r>
            <a:r>
              <a:rPr lang="en-US" sz="3600" dirty="0">
                <a:solidFill>
                  <a:schemeClr val="lt2"/>
                </a:solidFill>
              </a:rPr>
              <a:t>Information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960119" y="2190749"/>
            <a:ext cx="7221600" cy="398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8350"/>
            <a:ext cx="9143999" cy="50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960119" y="466343"/>
            <a:ext cx="7221600" cy="136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3600" dirty="0" smtClean="0">
                <a:solidFill>
                  <a:srgbClr val="F2F2F2"/>
                </a:solidFill>
              </a:rPr>
              <a:t>Identifying Clusters</a:t>
            </a:r>
            <a:endParaRPr lang="en-US" sz="3600" dirty="0">
              <a:solidFill>
                <a:srgbClr val="F2F2F2"/>
              </a:solidFill>
            </a:endParaRP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50" y="2063225"/>
            <a:ext cx="4248150" cy="38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125" y="2063225"/>
            <a:ext cx="4329824" cy="383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19" y="596972"/>
            <a:ext cx="7221600" cy="1361999"/>
          </a:xfrm>
        </p:spPr>
        <p:txBody>
          <a:bodyPr/>
          <a:lstStyle/>
          <a:p>
            <a:pPr algn="ctr"/>
            <a:r>
              <a:rPr lang="en-US" sz="3600" dirty="0" smtClean="0"/>
              <a:t>Step 3: Tracing individual nodes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1" y="1828342"/>
            <a:ext cx="9144000" cy="502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5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/>
              <a:t>Constructing the visual model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828342"/>
            <a:ext cx="9144000" cy="5029657"/>
          </a:xfrm>
        </p:spPr>
        <p:txBody>
          <a:bodyPr/>
          <a:lstStyle/>
          <a:p>
            <a:pPr marL="596900" indent="-457200">
              <a:buAutoNum type="arabicParenR"/>
            </a:pPr>
            <a:r>
              <a:rPr lang="en-US" dirty="0" smtClean="0"/>
              <a:t>Using Graph </a:t>
            </a:r>
            <a:r>
              <a:rPr lang="en-US" dirty="0"/>
              <a:t>Stream API</a:t>
            </a:r>
            <a:r>
              <a:rPr lang="en-SG" dirty="0"/>
              <a:t> </a:t>
            </a:r>
            <a:r>
              <a:rPr lang="en-SG" dirty="0" smtClean="0"/>
              <a:t>and </a:t>
            </a:r>
            <a:r>
              <a:rPr lang="en-SG" dirty="0" err="1" smtClean="0"/>
              <a:t>JavaFX</a:t>
            </a:r>
            <a:r>
              <a:rPr lang="en-SG" dirty="0" smtClean="0"/>
              <a:t>.  </a:t>
            </a:r>
          </a:p>
          <a:p>
            <a:pPr marL="596900" indent="-457200">
              <a:buFont typeface="Noto Symbol"/>
              <a:buAutoNum type="arabicParenR"/>
            </a:pPr>
            <a:r>
              <a:rPr lang="en-SG" dirty="0" smtClean="0"/>
              <a:t>Integrated </a:t>
            </a:r>
            <a:r>
              <a:rPr lang="en-SG" dirty="0"/>
              <a:t>with the mentioned </a:t>
            </a:r>
            <a:r>
              <a:rPr lang="en-SG" dirty="0" smtClean="0"/>
              <a:t>algorithms. </a:t>
            </a:r>
          </a:p>
          <a:p>
            <a:pPr marL="596900" indent="-457200">
              <a:buFont typeface="Noto Symbol"/>
              <a:buAutoNum type="arabicParenR"/>
            </a:pPr>
            <a:r>
              <a:rPr lang="en-US" dirty="0" smtClean="0"/>
              <a:t>Present </a:t>
            </a:r>
            <a:r>
              <a:rPr lang="en-US" dirty="0"/>
              <a:t>the algorithm results in a clear and readable </a:t>
            </a:r>
            <a:r>
              <a:rPr lang="en-US" dirty="0" smtClean="0"/>
              <a:t>form</a:t>
            </a:r>
            <a:r>
              <a:rPr lang="en-SG" dirty="0" smtClean="0"/>
              <a:t>.</a:t>
            </a:r>
          </a:p>
          <a:p>
            <a:pPr marL="596900" indent="-457200">
              <a:buFont typeface="Noto Symbol"/>
              <a:buAutoNum type="arabicParenR"/>
            </a:pPr>
            <a:r>
              <a:rPr lang="en-SG" dirty="0" smtClean="0"/>
              <a:t>Functions  </a:t>
            </a:r>
          </a:p>
          <a:p>
            <a:pPr marL="939800" lvl="1" indent="-342900">
              <a:buFont typeface="Wingdings" charset="2"/>
              <a:buChar char="Ø"/>
            </a:pPr>
            <a:r>
              <a:rPr lang="en-SG" dirty="0"/>
              <a:t>Extending timeline  </a:t>
            </a:r>
          </a:p>
          <a:p>
            <a:pPr marL="939800" lvl="1" indent="-342900">
              <a:buFont typeface="Wingdings" charset="2"/>
              <a:buChar char="Ø"/>
            </a:pPr>
            <a:r>
              <a:rPr lang="en-SG" dirty="0"/>
              <a:t>Threshold  </a:t>
            </a:r>
          </a:p>
          <a:p>
            <a:pPr marL="939800" lvl="1" indent="-342900">
              <a:buFont typeface="Wingdings" charset="2"/>
              <a:buChar char="Ø"/>
            </a:pPr>
            <a:r>
              <a:rPr lang="en-SG" dirty="0"/>
              <a:t>Showing </a:t>
            </a:r>
            <a:r>
              <a:rPr lang="en-SG" b="1" dirty="0"/>
              <a:t>cluster information</a:t>
            </a:r>
            <a:r>
              <a:rPr lang="en-SG" i="1" dirty="0"/>
              <a:t> </a:t>
            </a:r>
            <a:r>
              <a:rPr lang="en-SG" dirty="0"/>
              <a:t>and </a:t>
            </a:r>
            <a:r>
              <a:rPr lang="en-SG" b="1" dirty="0"/>
              <a:t>edge information </a:t>
            </a:r>
            <a:r>
              <a:rPr lang="en-SG" i="1" dirty="0"/>
              <a:t>(</a:t>
            </a:r>
            <a:r>
              <a:rPr lang="en-SG" dirty="0"/>
              <a:t>Interactive)</a:t>
            </a:r>
            <a:endParaRPr lang="en-SG" i="1" dirty="0"/>
          </a:p>
          <a:p>
            <a:pPr marL="939800" lvl="1" indent="-342900">
              <a:buFont typeface="Wingdings" charset="2"/>
              <a:buChar char="Ø"/>
            </a:pPr>
            <a:r>
              <a:rPr lang="en-SG" dirty="0"/>
              <a:t>Table showing detailed </a:t>
            </a:r>
            <a:r>
              <a:rPr lang="en-SG" dirty="0" smtClean="0"/>
              <a:t>results </a:t>
            </a:r>
            <a:endParaRPr lang="en-SG" dirty="0"/>
          </a:p>
          <a:p>
            <a:pPr marL="939800" lvl="1" indent="-342900">
              <a:buFont typeface="Wingdings" charset="2"/>
              <a:buChar char="Ø"/>
            </a:pPr>
            <a:r>
              <a:rPr lang="en-SG" dirty="0"/>
              <a:t>Tracing individual nodes </a:t>
            </a:r>
          </a:p>
          <a:p>
            <a:pPr marL="939800" lvl="1" indent="-342900">
              <a:buFont typeface="Wingdings" charset="2"/>
              <a:buChar char="Ø"/>
            </a:pPr>
            <a:r>
              <a:rPr lang="en-SG" dirty="0"/>
              <a:t>Saving image   </a:t>
            </a:r>
            <a:endParaRPr lang="en-SG" dirty="0" smtClean="0"/>
          </a:p>
          <a:p>
            <a:pPr marL="596900" lvl="1" indent="0">
              <a:buNone/>
            </a:pPr>
            <a:endParaRPr lang="en-SG" dirty="0" smtClean="0"/>
          </a:p>
          <a:p>
            <a:pPr marL="139700" indent="0">
              <a:buNone/>
            </a:pPr>
            <a:endParaRPr lang="en-SG" dirty="0" smtClean="0"/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07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960119" y="466343"/>
            <a:ext cx="7221600" cy="136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 smtClean="0"/>
              <a:t>Extending Time Line </a:t>
            </a:r>
            <a:br>
              <a:rPr lang="en-US" dirty="0" smtClean="0"/>
            </a:br>
            <a:r>
              <a:rPr lang="en-US" dirty="0" smtClean="0"/>
              <a:t>MLRMCL cluster results</a:t>
            </a:r>
            <a:endParaRPr lang="en-US" dirty="0"/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8350"/>
            <a:ext cx="4674574" cy="25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4575" y="1828350"/>
            <a:ext cx="4469424" cy="258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15225"/>
            <a:ext cx="4747851" cy="24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7850" y="4415225"/>
            <a:ext cx="4396151" cy="2442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546022" y="2174790"/>
            <a:ext cx="1655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0 100,100 200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18022" y="2174789"/>
            <a:ext cx="2445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0 100,100 200,200 300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97459" y="4607776"/>
            <a:ext cx="3002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0 100,100 200,200 300,300 400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94173" y="4607774"/>
            <a:ext cx="3459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0 100,100 200….900 1000</a:t>
            </a:r>
            <a:endParaRPr lang="en-U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/>
              <a:t>Threshold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059" y="4857101"/>
            <a:ext cx="8418660" cy="3986099"/>
          </a:xfrm>
        </p:spPr>
        <p:txBody>
          <a:bodyPr/>
          <a:lstStyle/>
          <a:p>
            <a:pPr marL="139700" indent="0">
              <a:buNone/>
            </a:pPr>
            <a:r>
              <a:rPr lang="en-US" sz="1800" dirty="0"/>
              <a:t>F</a:t>
            </a:r>
            <a:r>
              <a:rPr lang="en-US" sz="1800" dirty="0" smtClean="0"/>
              <a:t>irst </a:t>
            </a:r>
            <a:r>
              <a:rPr lang="en-US" sz="1800" dirty="0"/>
              <a:t>time stamp is denoted by </a:t>
            </a:r>
            <a:r>
              <a:rPr lang="en-US" sz="1800" dirty="0" err="1"/>
              <a:t>totalParentNodes</a:t>
            </a:r>
            <a:r>
              <a:rPr lang="en-US" sz="1800" dirty="0"/>
              <a:t> and </a:t>
            </a:r>
            <a:r>
              <a:rPr lang="en-US" sz="1800" dirty="0" err="1"/>
              <a:t>overlappingChildNodes</a:t>
            </a:r>
            <a:r>
              <a:rPr lang="en-US" sz="1800" dirty="0"/>
              <a:t> indicates similar nodes that appeared in both time intervals. </a:t>
            </a:r>
            <a:r>
              <a:rPr lang="en-US" sz="1800" dirty="0" smtClean="0"/>
              <a:t> </a:t>
            </a:r>
          </a:p>
          <a:p>
            <a:pPr marL="139700" indent="0">
              <a:buNone/>
            </a:pPr>
            <a:r>
              <a:rPr lang="en-US" sz="1800" dirty="0" smtClean="0"/>
              <a:t>To </a:t>
            </a:r>
            <a:r>
              <a:rPr lang="en-US" sz="1800" dirty="0"/>
              <a:t>calculate the threshold, the </a:t>
            </a:r>
            <a:r>
              <a:rPr lang="en-US" sz="1800" dirty="0" smtClean="0"/>
              <a:t>formula </a:t>
            </a:r>
          </a:p>
          <a:p>
            <a:pPr marL="139700" indent="0">
              <a:buNone/>
            </a:pPr>
            <a:r>
              <a:rPr lang="en-US" sz="1800" b="1" dirty="0" smtClean="0"/>
              <a:t> </a:t>
            </a:r>
            <a:r>
              <a:rPr lang="en-US" sz="1800" b="1" u="sng" dirty="0" smtClean="0"/>
              <a:t>(</a:t>
            </a:r>
            <a:r>
              <a:rPr lang="en-US" sz="1800" b="1" u="sng" dirty="0" err="1" smtClean="0"/>
              <a:t>overlappingNodes</a:t>
            </a:r>
            <a:r>
              <a:rPr lang="en-US" sz="1800" b="1" u="sng" dirty="0" smtClean="0"/>
              <a:t> </a:t>
            </a:r>
            <a:r>
              <a:rPr lang="en-US" sz="1800" b="1" u="sng" dirty="0"/>
              <a:t>/ </a:t>
            </a:r>
            <a:r>
              <a:rPr lang="en-US" sz="1800" b="1" u="sng" dirty="0" err="1"/>
              <a:t>totalParentNodes</a:t>
            </a:r>
            <a:r>
              <a:rPr lang="en-US" sz="1800" b="1" u="sng" dirty="0"/>
              <a:t>) * 100.0 </a:t>
            </a:r>
            <a:r>
              <a:rPr lang="en-US" sz="1800" dirty="0"/>
              <a:t>is used.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19" y="1919725"/>
            <a:ext cx="7645400" cy="2336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8218" y="4347908"/>
            <a:ext cx="62926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NimbusRomNo9L" charset="0"/>
              </a:rPr>
              <a:t>*Clusters </a:t>
            </a:r>
            <a:r>
              <a:rPr lang="en-US" sz="1200" dirty="0">
                <a:latin typeface="NimbusRomNo9L" charset="0"/>
              </a:rPr>
              <a:t>as similar if the similarity value exceeds a </a:t>
            </a:r>
            <a:r>
              <a:rPr lang="en-US" sz="1200" dirty="0" smtClean="0">
                <a:latin typeface="NimbusRomNo9L" charset="0"/>
              </a:rPr>
              <a:t>given </a:t>
            </a:r>
            <a:r>
              <a:rPr lang="en-US" sz="1200" dirty="0">
                <a:latin typeface="NimbusRomNo9L" charset="0"/>
              </a:rPr>
              <a:t>threshold </a:t>
            </a:r>
            <a:endParaRPr lang="en-US" sz="1200" dirty="0"/>
          </a:p>
        </p:txBody>
      </p:sp>
      <p:sp>
        <p:nvSpPr>
          <p:cNvPr id="8" name="Rounded Rectangle 7"/>
          <p:cNvSpPr/>
          <p:nvPr/>
        </p:nvSpPr>
        <p:spPr>
          <a:xfrm>
            <a:off x="3611880" y="1919725"/>
            <a:ext cx="1588770" cy="3091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320219" y="1919725"/>
            <a:ext cx="1583501" cy="2916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9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7772"/>
            <a:ext cx="9144000" cy="33502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1" y="0"/>
            <a:ext cx="9144000" cy="36332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31741" y="282975"/>
            <a:ext cx="197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0% Threshold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3731740" y="3860450"/>
            <a:ext cx="197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30% Threshold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8399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/>
              <a:t>Tracing individual nodes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 smtClean="0"/>
              <a:t>Visual model shows cluster relationships  </a:t>
            </a:r>
          </a:p>
          <a:p>
            <a:pPr marL="139700" indent="0">
              <a:buNone/>
            </a:pPr>
            <a:r>
              <a:rPr lang="en-US" b="1" dirty="0" smtClean="0"/>
              <a:t>Internal Structure </a:t>
            </a:r>
          </a:p>
          <a:p>
            <a:pPr marL="139700" indent="0">
              <a:buNone/>
            </a:pPr>
            <a:r>
              <a:rPr lang="en-US" dirty="0"/>
              <a:t>Aims at identifying critical events where </a:t>
            </a:r>
            <a:r>
              <a:rPr lang="en-US" dirty="0" smtClean="0"/>
              <a:t>nodes </a:t>
            </a:r>
            <a:r>
              <a:rPr lang="en-US" dirty="0"/>
              <a:t>for instance, </a:t>
            </a:r>
            <a:r>
              <a:rPr lang="en-US" dirty="0">
                <a:solidFill>
                  <a:srgbClr val="FF0000"/>
                </a:solidFill>
              </a:rPr>
              <a:t>appear, survive, </a:t>
            </a:r>
            <a:r>
              <a:rPr lang="en-US" dirty="0" smtClean="0">
                <a:solidFill>
                  <a:srgbClr val="FF0000"/>
                </a:solidFill>
              </a:rPr>
              <a:t>disappear</a:t>
            </a:r>
            <a:r>
              <a:rPr lang="en-US" dirty="0" smtClean="0"/>
              <a:t>.   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Temporal </a:t>
            </a:r>
            <a:r>
              <a:rPr lang="en-US" dirty="0">
                <a:solidFill>
                  <a:srgbClr val="FF0000"/>
                </a:solidFill>
              </a:rPr>
              <a:t>tracing </a:t>
            </a:r>
            <a:r>
              <a:rPr lang="en-US" dirty="0"/>
              <a:t>helps highlight relations between feature patterns and graph properties as it shows the evolution of the global structure of the graph.</a:t>
            </a:r>
            <a:r>
              <a:rPr lang="en-SG" dirty="0"/>
              <a:t> 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6047232" y="2190749"/>
            <a:ext cx="743712" cy="479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3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1" y="0"/>
            <a:ext cx="9144000" cy="33800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0003"/>
            <a:ext cx="9144000" cy="34779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519" y="284007"/>
            <a:ext cx="2590800" cy="368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519" y="3676710"/>
            <a:ext cx="2590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7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/>
              <a:t>Main Development Model 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3338944" y="2050474"/>
            <a:ext cx="2244437" cy="10529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Utils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59234" y="2050474"/>
            <a:ext cx="2327565" cy="1011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Multithreading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9365" y="2050474"/>
            <a:ext cx="2083725" cy="10529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Matrix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38944" y="3775365"/>
            <a:ext cx="2244437" cy="10529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Algorithm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38944" y="5500256"/>
            <a:ext cx="2244437" cy="10529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Visual Model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>
            <a:stCxn id="8" idx="0"/>
            <a:endCxn id="7" idx="2"/>
          </p:cNvCxnSpPr>
          <p:nvPr/>
        </p:nvCxnSpPr>
        <p:spPr>
          <a:xfrm flipH="1" flipV="1">
            <a:off x="1521228" y="3103420"/>
            <a:ext cx="2939935" cy="671945"/>
          </a:xfrm>
          <a:prstGeom prst="straightConnector1">
            <a:avLst/>
          </a:prstGeom>
          <a:ln>
            <a:solidFill>
              <a:schemeClr val="dk1"/>
            </a:solidFill>
            <a:headEnd w="lg" len="lg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0"/>
            <a:endCxn id="6" idx="2"/>
          </p:cNvCxnSpPr>
          <p:nvPr/>
        </p:nvCxnSpPr>
        <p:spPr>
          <a:xfrm flipV="1">
            <a:off x="4461163" y="3061858"/>
            <a:ext cx="3061854" cy="713507"/>
          </a:xfrm>
          <a:prstGeom prst="straightConnector1">
            <a:avLst/>
          </a:prstGeom>
          <a:ln>
            <a:solidFill>
              <a:schemeClr val="dk1"/>
            </a:solidFill>
            <a:headEnd w="lg" len="lg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0"/>
            <a:endCxn id="4" idx="2"/>
          </p:cNvCxnSpPr>
          <p:nvPr/>
        </p:nvCxnSpPr>
        <p:spPr>
          <a:xfrm flipV="1">
            <a:off x="4461163" y="3103420"/>
            <a:ext cx="0" cy="671945"/>
          </a:xfrm>
          <a:prstGeom prst="straightConnector1">
            <a:avLst/>
          </a:prstGeom>
          <a:ln>
            <a:solidFill>
              <a:schemeClr val="dk1"/>
            </a:solidFill>
            <a:headEnd w="lg" len="lg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4461163" y="4828311"/>
            <a:ext cx="0" cy="671945"/>
          </a:xfrm>
          <a:prstGeom prst="straightConnector1">
            <a:avLst/>
          </a:prstGeom>
          <a:ln>
            <a:solidFill>
              <a:srgbClr val="00B050"/>
            </a:solidFill>
            <a:headEnd w="lg" len="lg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59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/>
              <a:t>Live Demo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1919782"/>
            <a:ext cx="6197600" cy="4737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688" y="569679"/>
            <a:ext cx="2381152" cy="115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/>
              <a:t>Summary Part 1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918011"/>
            <a:ext cx="9143999" cy="4258838"/>
          </a:xfrm>
        </p:spPr>
        <p:txBody>
          <a:bodyPr/>
          <a:lstStyle/>
          <a:p>
            <a:r>
              <a:rPr lang="en-US" sz="1800" dirty="0" smtClean="0"/>
              <a:t> Clustering </a:t>
            </a:r>
            <a:r>
              <a:rPr lang="en-US" sz="1800" dirty="0"/>
              <a:t>dynamic </a:t>
            </a:r>
            <a:r>
              <a:rPr lang="en-US" sz="1800" dirty="0" smtClean="0"/>
              <a:t>networks =&gt; detecting </a:t>
            </a:r>
            <a:r>
              <a:rPr lang="en-US" sz="1800" dirty="0"/>
              <a:t>and visualizing the evolution of clusters over time. </a:t>
            </a:r>
            <a:r>
              <a:rPr lang="en-SG" sz="1800" dirty="0" smtClean="0"/>
              <a:t>  </a:t>
            </a:r>
          </a:p>
          <a:p>
            <a:r>
              <a:rPr lang="en-SG" sz="1800" dirty="0" smtClean="0"/>
              <a:t> Approach =&gt; </a:t>
            </a:r>
            <a:r>
              <a:rPr lang="en-US" sz="1800" dirty="0" smtClean="0"/>
              <a:t>snapshots (sequences of static networks).</a:t>
            </a:r>
            <a:r>
              <a:rPr lang="en-SG" sz="1800" dirty="0" smtClean="0"/>
              <a:t>    </a:t>
            </a:r>
          </a:p>
          <a:p>
            <a:pPr marL="139700" indent="0">
              <a:buNone/>
            </a:pPr>
            <a:endParaRPr lang="en-SG" sz="1800" dirty="0" smtClean="0"/>
          </a:p>
          <a:p>
            <a:pPr marL="139700" indent="0">
              <a:buNone/>
            </a:pPr>
            <a:r>
              <a:rPr lang="en-US" sz="1800" dirty="0" smtClean="0"/>
              <a:t>Clustering </a:t>
            </a:r>
            <a:r>
              <a:rPr lang="en-US" sz="1800" dirty="0"/>
              <a:t>algorithms </a:t>
            </a:r>
            <a:r>
              <a:rPr lang="en-US" sz="1800" dirty="0" smtClean="0"/>
              <a:t>implemented: </a:t>
            </a:r>
          </a:p>
          <a:p>
            <a:pPr>
              <a:buFont typeface="Wingdings" charset="2"/>
              <a:buChar char="Ø"/>
            </a:pPr>
            <a:r>
              <a:rPr lang="en-US" sz="1800" dirty="0" smtClean="0"/>
              <a:t>Markov Clustering </a:t>
            </a:r>
          </a:p>
          <a:p>
            <a:pPr>
              <a:buFont typeface="Wingdings" charset="2"/>
              <a:buChar char="Ø"/>
            </a:pPr>
            <a:r>
              <a:rPr lang="en-US" sz="1800" dirty="0" smtClean="0"/>
              <a:t>Multilevel Regularized Markov Clustering + multicore processing</a:t>
            </a:r>
          </a:p>
          <a:p>
            <a:pPr>
              <a:buFont typeface="Wingdings" charset="2"/>
              <a:buChar char="Ø"/>
            </a:pPr>
            <a:r>
              <a:rPr lang="en-US" sz="1800" dirty="0" smtClean="0"/>
              <a:t>Chinese Whispers </a:t>
            </a:r>
          </a:p>
          <a:p>
            <a:pPr marL="13970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Algorithms’ Performance.</a:t>
            </a:r>
          </a:p>
        </p:txBody>
      </p:sp>
    </p:spTree>
    <p:extLst>
      <p:ext uri="{BB962C8B-B14F-4D97-AF65-F5344CB8AC3E}">
        <p14:creationId xmlns:p14="http://schemas.microsoft.com/office/powerpoint/2010/main" val="84972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961194" y="660993"/>
            <a:ext cx="7221600" cy="136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>
                <a:solidFill>
                  <a:schemeClr val="lt2"/>
                </a:solidFill>
              </a:rPr>
              <a:t>Dynamic Networks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02675" y="5135250"/>
            <a:ext cx="8134800" cy="156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900" dirty="0">
                <a:solidFill>
                  <a:schemeClr val="dk1"/>
                </a:solidFill>
              </a:rPr>
              <a:t>Capturing dynamic nature:  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900" dirty="0">
                <a:solidFill>
                  <a:schemeClr val="dk1"/>
                </a:solidFill>
              </a:rPr>
              <a:t>Snapshots differing in a bunch of vertex and edges change given a time sequence.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9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9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  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dirty="0"/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025" y="2108500"/>
            <a:ext cx="5593899" cy="29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/>
              <a:t>Summary Part 2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2400" b="1" dirty="0"/>
              <a:t>Visual Model Implemented </a:t>
            </a:r>
          </a:p>
          <a:p>
            <a:pPr>
              <a:buFont typeface="Wingdings" charset="2"/>
              <a:buChar char="Ø"/>
            </a:pPr>
            <a:r>
              <a:rPr lang="en-US" sz="2400" dirty="0"/>
              <a:t> Visualize the evolution over time using a threshold as a reference for constructing links between time step </a:t>
            </a:r>
            <a:r>
              <a:rPr lang="en-US" sz="2400" dirty="0" smtClean="0"/>
              <a:t>clusters.</a:t>
            </a:r>
            <a:r>
              <a:rPr lang="en-SG" sz="2400" dirty="0" smtClean="0"/>
              <a:t>  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Comparison results.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First step </a:t>
            </a:r>
            <a:r>
              <a:rPr lang="en-US" sz="2400" dirty="0"/>
              <a:t>towards a unified foundation for generalized clustering of graphs, including dynamics. </a:t>
            </a:r>
            <a:r>
              <a:rPr lang="en-US" sz="2400" dirty="0" smtClean="0"/>
              <a:t> 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Future </a:t>
            </a:r>
            <a:r>
              <a:rPr lang="en-US" sz="2400" dirty="0"/>
              <a:t>work can be dedicated to utilizing, refining and further developing the visual model specifically in dynamic networks. </a:t>
            </a:r>
            <a:endParaRPr lang="en-SG" sz="2400" dirty="0"/>
          </a:p>
          <a:p>
            <a:pPr>
              <a:buFont typeface="Wingdings" charset="2"/>
              <a:buChar char="Ø"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8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2816" y="479406"/>
            <a:ext cx="7221600" cy="1361999"/>
          </a:xfrm>
        </p:spPr>
        <p:txBody>
          <a:bodyPr/>
          <a:lstStyle/>
          <a:p>
            <a:r>
              <a:rPr lang="en-US" dirty="0" smtClean="0"/>
              <a:t>	 THANK YOU FOR LISTENING!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89" y="2677427"/>
            <a:ext cx="64389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8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960119" y="466343"/>
            <a:ext cx="7221600" cy="136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3600" dirty="0"/>
              <a:t>Dynamic changes</a:t>
            </a:r>
          </a:p>
        </p:txBody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960119" y="2190749"/>
            <a:ext cx="7221600" cy="398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69" y="2190749"/>
            <a:ext cx="7454900" cy="391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08233" y="6216089"/>
            <a:ext cx="3037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       Time step 1: [0,100]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5337210" y="6216089"/>
            <a:ext cx="296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Time step 2: [100, 200]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1707326" y="1855657"/>
            <a:ext cx="2039174" cy="307777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 charset="0"/>
                <a:ea typeface="Times New Roman" charset="0"/>
              </a:rPr>
              <a:t>173 nodes and 137 edges</a:t>
            </a:r>
            <a:r>
              <a:rPr lang="en-SG" b="1" dirty="0" smtClean="0"/>
              <a:t> 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5700241" y="1867583"/>
            <a:ext cx="2039174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 charset="0"/>
                <a:ea typeface="Times New Roman" charset="0"/>
              </a:rPr>
              <a:t>116 nodes and 116 edges</a:t>
            </a:r>
            <a:r>
              <a:rPr lang="en-SG" b="1" dirty="0" smtClean="0"/>
              <a:t> 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960119" y="466343"/>
            <a:ext cx="7221600" cy="136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3600">
                <a:solidFill>
                  <a:schemeClr val="lt2"/>
                </a:solidFill>
              </a:rPr>
              <a:t>How to cluster dynamically?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457200" y="4711100"/>
            <a:ext cx="8229600" cy="148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dirty="0">
                <a:solidFill>
                  <a:schemeClr val="dk1"/>
                </a:solidFill>
              </a:rPr>
              <a:t>To streamline the evolutionary clustering strategy in evolving graphs, </a:t>
            </a:r>
            <a:r>
              <a:rPr lang="en-US" sz="1800" dirty="0">
                <a:solidFill>
                  <a:srgbClr val="FF0000"/>
                </a:solidFill>
              </a:rPr>
              <a:t>static clustering approach</a:t>
            </a:r>
            <a:r>
              <a:rPr lang="en-US" sz="1800" dirty="0">
                <a:solidFill>
                  <a:schemeClr val="dk1"/>
                </a:solidFill>
              </a:rPr>
              <a:t> shall be applied from scratch on snapshots</a:t>
            </a:r>
            <a:r>
              <a:rPr lang="en-US" sz="1800" dirty="0"/>
              <a:t>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dirty="0"/>
          </a:p>
          <a:p>
            <a:pPr marL="457200" lvl="0" indent="-2286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dirty="0">
                <a:solidFill>
                  <a:schemeClr val="dk1"/>
                </a:solidFill>
              </a:rPr>
              <a:t>To interpret the evolution, approaches include seeking series of similar clusters in consecutive snapshots, identifying </a:t>
            </a:r>
            <a:r>
              <a:rPr lang="en-US" sz="1800" dirty="0">
                <a:solidFill>
                  <a:srgbClr val="FF0000"/>
                </a:solidFill>
              </a:rPr>
              <a:t>critical events </a:t>
            </a:r>
            <a:r>
              <a:rPr lang="en-US" sz="1800" dirty="0">
                <a:solidFill>
                  <a:schemeClr val="dk1"/>
                </a:solidFill>
              </a:rPr>
              <a:t>where clusters </a:t>
            </a:r>
            <a:r>
              <a:rPr lang="en-US" sz="1800" dirty="0">
                <a:solidFill>
                  <a:srgbClr val="FF0000"/>
                </a:solidFill>
              </a:rPr>
              <a:t>split</a:t>
            </a:r>
            <a:r>
              <a:rPr lang="en-US" sz="1800" dirty="0">
                <a:solidFill>
                  <a:schemeClr val="dk1"/>
                </a:solidFill>
              </a:rPr>
              <a:t> or </a:t>
            </a:r>
            <a:r>
              <a:rPr lang="en-US" sz="1800" dirty="0">
                <a:solidFill>
                  <a:srgbClr val="FF0000"/>
                </a:solidFill>
              </a:rPr>
              <a:t>merge.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100" y="1951075"/>
            <a:ext cx="5848349" cy="263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/>
              <a:t>Dynamic Datasets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2139950"/>
            <a:ext cx="1485900" cy="2222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4310" y="4362450"/>
            <a:ext cx="315468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000" b="1" dirty="0" smtClean="0">
                <a:latin typeface="Times New Roman" charset="0"/>
                <a:ea typeface="Times New Roman" charset="0"/>
                <a:cs typeface="Times New Roman" charset="0"/>
              </a:rPr>
              <a:t>Source: </a:t>
            </a:r>
            <a:r>
              <a:rPr lang="en-US" sz="1000" b="1" dirty="0">
                <a:solidFill>
                  <a:srgbClr val="1F497D"/>
                </a:solidFill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http://</a:t>
            </a:r>
            <a:r>
              <a:rPr lang="en-US" sz="1000" b="1" dirty="0" smtClean="0">
                <a:solidFill>
                  <a:srgbClr val="1F497D"/>
                </a:solidFill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konect.uni-koblenz.de/networks/elec</a:t>
            </a:r>
            <a:endParaRPr lang="en-SG" sz="1000" dirty="0">
              <a:latin typeface="Times New Roman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99015" y="183803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latin typeface="Times New Roman" charset="0"/>
                <a:ea typeface="Times New Roman" charset="0"/>
              </a:rPr>
              <a:t>In order to have different snapshots of a dynamic graph, the time dimension t is </a:t>
            </a:r>
            <a:r>
              <a:rPr lang="en-US" sz="1800" dirty="0">
                <a:solidFill>
                  <a:srgbClr val="FF0000"/>
                </a:solidFill>
                <a:latin typeface="Times New Roman" charset="0"/>
                <a:ea typeface="Times New Roman" charset="0"/>
              </a:rPr>
              <a:t>divided</a:t>
            </a:r>
            <a:r>
              <a:rPr lang="en-US" sz="1800" dirty="0">
                <a:latin typeface="Times New Roman" charset="0"/>
                <a:ea typeface="Times New Roman" charset="0"/>
              </a:rPr>
              <a:t> to a set of intervals, for example, [1, 50], [51, 100], [101, 150]</a:t>
            </a:r>
            <a:r>
              <a:rPr lang="en-SG" sz="1800" dirty="0"/>
              <a:t> 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552888" y="1836036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charset="0"/>
                <a:ea typeface="Times New Roman" charset="0"/>
              </a:rPr>
              <a:t>temporal edges (</a:t>
            </a:r>
            <a:r>
              <a:rPr lang="en-US" dirty="0" err="1">
                <a:latin typeface="Times New Roman" charset="0"/>
                <a:ea typeface="Times New Roman" charset="0"/>
              </a:rPr>
              <a:t>u,v,t,d</a:t>
            </a:r>
            <a:r>
              <a:rPr lang="en-US" dirty="0">
                <a:latin typeface="Times New Roman" charset="0"/>
                <a:ea typeface="Times New Roman" charset="0"/>
              </a:rPr>
              <a:t>)</a:t>
            </a:r>
            <a:r>
              <a:rPr lang="en-SG" dirty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99015" y="3489523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latin typeface="Times New Roman" charset="0"/>
                <a:ea typeface="Times New Roman" charset="0"/>
              </a:rPr>
              <a:t>For each of the interval </a:t>
            </a:r>
            <a:r>
              <a:rPr lang="en-US" sz="1800" dirty="0" err="1">
                <a:latin typeface="Times New Roman" charset="0"/>
                <a:ea typeface="Times New Roman" charset="0"/>
              </a:rPr>
              <a:t>etc</a:t>
            </a:r>
            <a:r>
              <a:rPr lang="en-US" sz="1800" dirty="0">
                <a:latin typeface="Times New Roman" charset="0"/>
                <a:ea typeface="Times New Roman" charset="0"/>
              </a:rPr>
              <a:t>; [1, 50], a graph snapshot G1 is constructed with all the temporal edges (</a:t>
            </a:r>
            <a:r>
              <a:rPr lang="en-US" sz="1800" dirty="0" err="1">
                <a:latin typeface="Times New Roman" charset="0"/>
                <a:ea typeface="Times New Roman" charset="0"/>
              </a:rPr>
              <a:t>u,v,t,d</a:t>
            </a:r>
            <a:r>
              <a:rPr lang="en-US" sz="1800" dirty="0">
                <a:latin typeface="Times New Roman" charset="0"/>
                <a:ea typeface="Times New Roman" charset="0"/>
              </a:rPr>
              <a:t>) satisfying the conditions (1&lt;=t&lt;=50) and (</a:t>
            </a:r>
            <a:r>
              <a:rPr lang="en-US" sz="1800" dirty="0" err="1">
                <a:latin typeface="Times New Roman" charset="0"/>
                <a:ea typeface="Times New Roman" charset="0"/>
              </a:rPr>
              <a:t>t+d</a:t>
            </a:r>
            <a:r>
              <a:rPr lang="en-US" sz="1800" dirty="0">
                <a:latin typeface="Times New Roman" charset="0"/>
                <a:ea typeface="Times New Roman" charset="0"/>
              </a:rPr>
              <a:t>&lt;=50) as edges of the snapshot</a:t>
            </a:r>
            <a:r>
              <a:rPr lang="en-US" sz="1800" dirty="0" smtClean="0">
                <a:latin typeface="Times New Roman" charset="0"/>
                <a:ea typeface="Times New Roman" charset="0"/>
              </a:rPr>
              <a:t>. </a:t>
            </a:r>
          </a:p>
          <a:p>
            <a:r>
              <a:rPr lang="en-US" sz="1800" dirty="0">
                <a:latin typeface="Times New Roman" charset="0"/>
                <a:ea typeface="Times New Roman" charset="0"/>
              </a:rPr>
              <a:t> </a:t>
            </a:r>
            <a:endParaRPr lang="en-US" sz="1800" dirty="0" smtClean="0">
              <a:latin typeface="Times New Roman" charset="0"/>
              <a:ea typeface="Times New Roman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>
                <a:latin typeface="Times New Roman" charset="0"/>
                <a:ea typeface="Times New Roman" charset="0"/>
              </a:rPr>
              <a:t>This </a:t>
            </a:r>
            <a:r>
              <a:rPr lang="en-US" sz="1800" dirty="0">
                <a:latin typeface="Times New Roman" charset="0"/>
                <a:ea typeface="Times New Roman" charset="0"/>
              </a:rPr>
              <a:t>allows multiple snapshots G1, G2, ...</a:t>
            </a:r>
            <a:r>
              <a:rPr lang="en-US" sz="1800" dirty="0" err="1">
                <a:latin typeface="Times New Roman" charset="0"/>
                <a:ea typeface="Times New Roman" charset="0"/>
              </a:rPr>
              <a:t>Gi</a:t>
            </a:r>
            <a:r>
              <a:rPr lang="en-US" sz="1800" dirty="0">
                <a:latin typeface="Times New Roman" charset="0"/>
                <a:ea typeface="Times New Roman" charset="0"/>
              </a:rPr>
              <a:t> of the same dynamic graph.</a:t>
            </a:r>
            <a:r>
              <a:rPr lang="en-SG" sz="1800" dirty="0"/>
              <a:t> </a:t>
            </a:r>
            <a:endParaRPr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0" y="4643685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12121"/>
                </a:solidFill>
                <a:latin typeface="Calibri,sans-serif" charset="0"/>
              </a:rPr>
              <a:t>The first line consists of two integers: number of vertices, number of temporal </a:t>
            </a:r>
            <a:r>
              <a:rPr lang="en-US" dirty="0" smtClean="0">
                <a:solidFill>
                  <a:srgbClr val="212121"/>
                </a:solidFill>
                <a:latin typeface="Calibri,sans-serif" charset="0"/>
              </a:rPr>
              <a:t>edges. </a:t>
            </a:r>
          </a:p>
          <a:p>
            <a:endParaRPr lang="en-US" dirty="0">
              <a:solidFill>
                <a:srgbClr val="212121"/>
              </a:solidFill>
              <a:latin typeface="wf_segoe-ui_normal" charset="0"/>
            </a:endParaRPr>
          </a:p>
          <a:p>
            <a:r>
              <a:rPr lang="en-US" dirty="0">
                <a:solidFill>
                  <a:srgbClr val="212121"/>
                </a:solidFill>
                <a:latin typeface="Calibri,sans-serif" charset="0"/>
              </a:rPr>
              <a:t>u</a:t>
            </a:r>
            <a:r>
              <a:rPr lang="en-US" dirty="0" smtClean="0">
                <a:solidFill>
                  <a:srgbClr val="212121"/>
                </a:solidFill>
                <a:latin typeface="Calibri,sans-serif" charset="0"/>
              </a:rPr>
              <a:t> = starting vertex </a:t>
            </a:r>
          </a:p>
          <a:p>
            <a:r>
              <a:rPr lang="en-US" dirty="0" smtClean="0">
                <a:solidFill>
                  <a:srgbClr val="212121"/>
                </a:solidFill>
                <a:latin typeface="Calibri,sans-serif" charset="0"/>
              </a:rPr>
              <a:t>v = ending vertex </a:t>
            </a:r>
          </a:p>
          <a:p>
            <a:r>
              <a:rPr lang="en-US" dirty="0" smtClean="0">
                <a:solidFill>
                  <a:srgbClr val="212121"/>
                </a:solidFill>
                <a:latin typeface="Calibri,sans-serif" charset="0"/>
              </a:rPr>
              <a:t>t  =  the </a:t>
            </a:r>
            <a:r>
              <a:rPr lang="en-US" dirty="0">
                <a:solidFill>
                  <a:srgbClr val="212121"/>
                </a:solidFill>
                <a:latin typeface="Calibri,sans-serif" charset="0"/>
              </a:rPr>
              <a:t>time when this edge </a:t>
            </a:r>
            <a:r>
              <a:rPr lang="en-US" dirty="0" smtClean="0">
                <a:solidFill>
                  <a:srgbClr val="212121"/>
                </a:solidFill>
                <a:latin typeface="Calibri,sans-serif" charset="0"/>
              </a:rPr>
              <a:t>occurs </a:t>
            </a:r>
          </a:p>
          <a:p>
            <a:r>
              <a:rPr lang="en-US" dirty="0">
                <a:solidFill>
                  <a:srgbClr val="212121"/>
                </a:solidFill>
                <a:latin typeface="Calibri,sans-serif" charset="0"/>
              </a:rPr>
              <a:t>d</a:t>
            </a:r>
            <a:r>
              <a:rPr lang="en-US" dirty="0" smtClean="0">
                <a:solidFill>
                  <a:srgbClr val="212121"/>
                </a:solidFill>
                <a:latin typeface="Calibri,sans-serif" charset="0"/>
              </a:rPr>
              <a:t> = duration </a:t>
            </a:r>
            <a:r>
              <a:rPr lang="en-US" dirty="0">
                <a:solidFill>
                  <a:srgbClr val="212121"/>
                </a:solidFill>
                <a:latin typeface="Calibri,sans-serif" charset="0"/>
              </a:rPr>
              <a:t>for this edge to </a:t>
            </a:r>
            <a:r>
              <a:rPr lang="en-US" dirty="0" smtClean="0">
                <a:solidFill>
                  <a:srgbClr val="212121"/>
                </a:solidFill>
                <a:latin typeface="Calibri,sans-serif" charset="0"/>
              </a:rPr>
              <a:t>exist </a:t>
            </a:r>
          </a:p>
          <a:p>
            <a:r>
              <a:rPr lang="en-US" dirty="0">
                <a:solidFill>
                  <a:srgbClr val="212121"/>
                </a:solidFill>
                <a:latin typeface="Calibri,sans-serif" charset="0"/>
              </a:rPr>
              <a:t> </a:t>
            </a:r>
            <a:endParaRPr lang="en-US" dirty="0" smtClean="0">
              <a:solidFill>
                <a:srgbClr val="212121"/>
              </a:solidFill>
              <a:latin typeface="Calibri,sans-serif" charset="0"/>
            </a:endParaRPr>
          </a:p>
          <a:p>
            <a:r>
              <a:rPr lang="en-US" dirty="0" smtClean="0">
                <a:solidFill>
                  <a:srgbClr val="212121"/>
                </a:solidFill>
                <a:latin typeface="Calibri,sans-serif" charset="0"/>
              </a:rPr>
              <a:t>The </a:t>
            </a:r>
            <a:r>
              <a:rPr lang="en-US" dirty="0">
                <a:solidFill>
                  <a:srgbClr val="212121"/>
                </a:solidFill>
                <a:latin typeface="Calibri,sans-serif" charset="0"/>
              </a:rPr>
              <a:t>edges are sorted in time t.</a:t>
            </a:r>
            <a:endParaRPr lang="en-US" dirty="0">
              <a:solidFill>
                <a:srgbClr val="212121"/>
              </a:solidFill>
              <a:latin typeface="wf_segoe-ui_norm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/>
              <a:t>Constructing the graph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4881282" y="2066956"/>
            <a:ext cx="426271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>
                <a:solidFill>
                  <a:srgbClr val="565656"/>
                </a:solidFill>
                <a:latin typeface="Open Sans" charset="0"/>
              </a:rPr>
              <a:t>An adjacency matrix is a means of representing which vertices (or nodes) of a graph are </a:t>
            </a:r>
            <a:r>
              <a:rPr lang="en-US" sz="1800" dirty="0">
                <a:solidFill>
                  <a:srgbClr val="FF0000"/>
                </a:solidFill>
                <a:latin typeface="Open Sans" charset="0"/>
              </a:rPr>
              <a:t>adjacent</a:t>
            </a:r>
            <a:r>
              <a:rPr lang="en-US" sz="1800" dirty="0">
                <a:solidFill>
                  <a:srgbClr val="565656"/>
                </a:solidFill>
                <a:latin typeface="Open Sans" charset="0"/>
              </a:rPr>
              <a:t> to which other vertices. </a:t>
            </a:r>
            <a:r>
              <a:rPr lang="en-US" sz="1800" dirty="0" smtClean="0">
                <a:solidFill>
                  <a:srgbClr val="565656"/>
                </a:solidFill>
                <a:latin typeface="Open Sans" charset="0"/>
              </a:rPr>
              <a:t>  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 smtClean="0">
              <a:solidFill>
                <a:srgbClr val="565656"/>
              </a:solidFill>
              <a:latin typeface="Open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565656"/>
                </a:solidFill>
                <a:latin typeface="Open Sans" charset="0"/>
              </a:rPr>
              <a:t>An </a:t>
            </a:r>
            <a:r>
              <a:rPr lang="en-US" sz="1800" dirty="0">
                <a:solidFill>
                  <a:srgbClr val="565656"/>
                </a:solidFill>
                <a:latin typeface="Open Sans" charset="0"/>
              </a:rPr>
              <a:t>adjacency matrix is a two dimensional array in which the elements indicate whether an </a:t>
            </a:r>
            <a:r>
              <a:rPr lang="en-US" sz="1800" dirty="0">
                <a:solidFill>
                  <a:srgbClr val="FF0000"/>
                </a:solidFill>
                <a:latin typeface="Open Sans" charset="0"/>
              </a:rPr>
              <a:t>edge is present</a:t>
            </a:r>
            <a:r>
              <a:rPr lang="en-US" sz="1800" dirty="0">
                <a:solidFill>
                  <a:srgbClr val="565656"/>
                </a:solidFill>
                <a:latin typeface="Open Sans" charset="0"/>
              </a:rPr>
              <a:t> between two vertices. </a:t>
            </a:r>
            <a:r>
              <a:rPr lang="en-US" sz="1800" dirty="0" smtClean="0">
                <a:solidFill>
                  <a:srgbClr val="565656"/>
                </a:solidFill>
                <a:latin typeface="Open Sans" charset="0"/>
              </a:rPr>
              <a:t>  </a:t>
            </a:r>
          </a:p>
          <a:p>
            <a:r>
              <a:rPr lang="en-US" sz="1800" dirty="0" smtClean="0">
                <a:solidFill>
                  <a:srgbClr val="565656"/>
                </a:solidFill>
                <a:latin typeface="Open Sans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565656"/>
                </a:solidFill>
                <a:latin typeface="Open Sans" charset="0"/>
              </a:rPr>
              <a:t>An </a:t>
            </a:r>
            <a:r>
              <a:rPr lang="en-US" sz="1800" dirty="0">
                <a:solidFill>
                  <a:srgbClr val="565656"/>
                </a:solidFill>
                <a:latin typeface="Open Sans" charset="0"/>
              </a:rPr>
              <a:t>edge between two vertices is indicated with a </a:t>
            </a:r>
            <a:r>
              <a:rPr lang="en-US" sz="1800" dirty="0">
                <a:solidFill>
                  <a:srgbClr val="FF0000"/>
                </a:solidFill>
                <a:latin typeface="Open Sans" charset="0"/>
              </a:rPr>
              <a:t>1</a:t>
            </a:r>
            <a:r>
              <a:rPr lang="en-US" sz="1800" dirty="0">
                <a:solidFill>
                  <a:srgbClr val="565656"/>
                </a:solidFill>
                <a:latin typeface="Open Sans" charset="0"/>
              </a:rPr>
              <a:t>; while the absence of a edge is indicated by a </a:t>
            </a:r>
            <a:r>
              <a:rPr lang="en-US" sz="1800" dirty="0">
                <a:solidFill>
                  <a:srgbClr val="FF0000"/>
                </a:solidFill>
                <a:latin typeface="Open Sans" charset="0"/>
              </a:rPr>
              <a:t>0</a:t>
            </a:r>
            <a:r>
              <a:rPr lang="en-US" sz="1800" dirty="0">
                <a:solidFill>
                  <a:srgbClr val="565656"/>
                </a:solidFill>
                <a:latin typeface="Open Sans" charset="0"/>
              </a:rPr>
              <a:t>. 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2" y="2176231"/>
            <a:ext cx="4426927" cy="2426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32" y="4726687"/>
            <a:ext cx="1310578" cy="1373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384" y="4726687"/>
            <a:ext cx="1320779" cy="137336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132945" y="5211000"/>
            <a:ext cx="157397" cy="20236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328979" y="5437770"/>
            <a:ext cx="157397" cy="20236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328979" y="5640137"/>
            <a:ext cx="157397" cy="20236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674538" y="5431400"/>
            <a:ext cx="157397" cy="20236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871356" y="5633767"/>
            <a:ext cx="157397" cy="20236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510809" y="5851124"/>
            <a:ext cx="157397" cy="20236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960119" y="466343"/>
            <a:ext cx="7221600" cy="136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3600" dirty="0">
                <a:solidFill>
                  <a:schemeClr val="lt2"/>
                </a:solidFill>
              </a:rPr>
              <a:t>Algorithms Used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1029344" y="1710399"/>
            <a:ext cx="7221600" cy="398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</a:pPr>
            <a:endParaRPr sz="2400" b="1" dirty="0"/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-US" sz="3600" dirty="0"/>
              <a:t>Markov </a:t>
            </a:r>
            <a:r>
              <a:rPr lang="en-US" sz="3600" dirty="0" smtClean="0"/>
              <a:t>Clustering  </a:t>
            </a:r>
            <a:endParaRPr lang="en-US" sz="3600" dirty="0"/>
          </a:p>
          <a:p>
            <a:pPr marL="0" lvl="0" indent="0" rtl="0">
              <a:spcBef>
                <a:spcPts val="0"/>
              </a:spcBef>
              <a:buNone/>
            </a:pPr>
            <a:endParaRPr sz="3600" dirty="0"/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-US" sz="3600" dirty="0"/>
              <a:t>Multilevel Regularized Markov </a:t>
            </a:r>
            <a:r>
              <a:rPr lang="en-US" sz="3600" dirty="0" smtClean="0"/>
              <a:t>Clustering  </a:t>
            </a:r>
            <a:endParaRPr lang="en-US" sz="3600" dirty="0"/>
          </a:p>
          <a:p>
            <a:pPr marL="0" lvl="0" indent="0" rtl="0">
              <a:spcBef>
                <a:spcPts val="0"/>
              </a:spcBef>
              <a:buNone/>
            </a:pPr>
            <a:endParaRPr sz="3600" dirty="0"/>
          </a:p>
          <a:p>
            <a:pPr marL="457200" lvl="0" indent="-228600">
              <a:spcBef>
                <a:spcPts val="0"/>
              </a:spcBef>
              <a:buSzPct val="100000"/>
            </a:pPr>
            <a:r>
              <a:rPr lang="en-US" sz="3600" dirty="0"/>
              <a:t>Chinese Whispers </a:t>
            </a:r>
            <a:r>
              <a:rPr lang="en-US" sz="3600" dirty="0" smtClean="0"/>
              <a:t>Clustering</a:t>
            </a:r>
            <a:endParaRPr lang="en-US" sz="36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5343</TotalTime>
  <Words>1501</Words>
  <Application>Microsoft Macintosh PowerPoint</Application>
  <PresentationFormat>On-screen Show (4:3)</PresentationFormat>
  <Paragraphs>282</Paragraphs>
  <Slides>41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Calibri,sans-serif</vt:lpstr>
      <vt:lpstr>NimbusRomNo9L</vt:lpstr>
      <vt:lpstr>Noto Symbol</vt:lpstr>
      <vt:lpstr>Open Sans</vt:lpstr>
      <vt:lpstr>Times New Roman</vt:lpstr>
      <vt:lpstr>wf_segoe-ui_normal</vt:lpstr>
      <vt:lpstr>Wingdings</vt:lpstr>
      <vt:lpstr>Education 16x9</vt:lpstr>
      <vt:lpstr>Cluster Analysis On Dynamic Graphs</vt:lpstr>
      <vt:lpstr>Introduction</vt:lpstr>
      <vt:lpstr>Identifying Clusters</vt:lpstr>
      <vt:lpstr>Dynamic Networks </vt:lpstr>
      <vt:lpstr>Dynamic changes</vt:lpstr>
      <vt:lpstr>How to cluster dynamically?</vt:lpstr>
      <vt:lpstr>Dynamic Datasets</vt:lpstr>
      <vt:lpstr>Constructing the graph</vt:lpstr>
      <vt:lpstr>Algorithms Used</vt:lpstr>
      <vt:lpstr>Markov Clustering Algorithm  </vt:lpstr>
      <vt:lpstr>Adding Self Loops</vt:lpstr>
      <vt:lpstr>Markov Chain  </vt:lpstr>
      <vt:lpstr>Interpreting results</vt:lpstr>
      <vt:lpstr>Analysis</vt:lpstr>
      <vt:lpstr>Regularized function </vt:lpstr>
      <vt:lpstr>Multilevel Regularized  Markov Clustering Algorithm  </vt:lpstr>
      <vt:lpstr>Maximal matching  </vt:lpstr>
      <vt:lpstr>Curtailed RMCL</vt:lpstr>
      <vt:lpstr>                         RMCL on initial graph              </vt:lpstr>
      <vt:lpstr>Multi-core processing</vt:lpstr>
      <vt:lpstr>MLR-MCL Analysis</vt:lpstr>
      <vt:lpstr>Chinese Whispers Algorithm </vt:lpstr>
      <vt:lpstr>Converge Problem  </vt:lpstr>
      <vt:lpstr>Analysis </vt:lpstr>
      <vt:lpstr>Performance</vt:lpstr>
      <vt:lpstr>Number of Clusters involved</vt:lpstr>
      <vt:lpstr>Number of overlapping nodes </vt:lpstr>
      <vt:lpstr>Implementation  Step 1: Displaying Cluster Results </vt:lpstr>
      <vt:lpstr>Step 2: Tracing Cluster Information </vt:lpstr>
      <vt:lpstr>Step 3: Tracing individual nodes</vt:lpstr>
      <vt:lpstr>Constructing the visual model</vt:lpstr>
      <vt:lpstr>Extending Time Line  MLRMCL cluster results</vt:lpstr>
      <vt:lpstr>Threshold</vt:lpstr>
      <vt:lpstr>PowerPoint Presentation</vt:lpstr>
      <vt:lpstr>Tracing individual nodes</vt:lpstr>
      <vt:lpstr>PowerPoint Presentation</vt:lpstr>
      <vt:lpstr>Main Development Model </vt:lpstr>
      <vt:lpstr>Live Demo</vt:lpstr>
      <vt:lpstr>Summary Part 1</vt:lpstr>
      <vt:lpstr>Summary Part 2</vt:lpstr>
      <vt:lpstr>  THANK YOU FOR LISTENING!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 Analysis On Dynamic Graphs</dc:title>
  <cp:lastModifiedBy>Microsoft Office User</cp:lastModifiedBy>
  <cp:revision>111</cp:revision>
  <dcterms:modified xsi:type="dcterms:W3CDTF">2015-12-07T04:12:39Z</dcterms:modified>
</cp:coreProperties>
</file>